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handoutMasterIdLst>
    <p:handoutMasterId r:id="rId38"/>
  </p:handoutMasterIdLst>
  <p:sldIdLst>
    <p:sldId id="256" r:id="rId4"/>
    <p:sldId id="264" r:id="rId6"/>
    <p:sldId id="275" r:id="rId7"/>
    <p:sldId id="291" r:id="rId8"/>
    <p:sldId id="276" r:id="rId9"/>
    <p:sldId id="277" r:id="rId10"/>
    <p:sldId id="278" r:id="rId11"/>
    <p:sldId id="257" r:id="rId12"/>
    <p:sldId id="279" r:id="rId13"/>
    <p:sldId id="280" r:id="rId14"/>
    <p:sldId id="290" r:id="rId15"/>
    <p:sldId id="282" r:id="rId16"/>
    <p:sldId id="292" r:id="rId17"/>
    <p:sldId id="281" r:id="rId18"/>
    <p:sldId id="283" r:id="rId19"/>
    <p:sldId id="284" r:id="rId20"/>
    <p:sldId id="285" r:id="rId21"/>
    <p:sldId id="286" r:id="rId22"/>
    <p:sldId id="293" r:id="rId23"/>
    <p:sldId id="294" r:id="rId24"/>
    <p:sldId id="295" r:id="rId25"/>
    <p:sldId id="296" r:id="rId26"/>
    <p:sldId id="297" r:id="rId27"/>
    <p:sldId id="298" r:id="rId28"/>
    <p:sldId id="299" r:id="rId29"/>
    <p:sldId id="300" r:id="rId30"/>
    <p:sldId id="301" r:id="rId31"/>
    <p:sldId id="287" r:id="rId32"/>
    <p:sldId id="303" r:id="rId33"/>
    <p:sldId id="304" r:id="rId34"/>
    <p:sldId id="306" r:id="rId35"/>
    <p:sldId id="288" r:id="rId36"/>
    <p:sldId id="30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6"/>
    <p:restoredTop sz="94714"/>
  </p:normalViewPr>
  <p:slideViewPr>
    <p:cSldViewPr snapToGrid="0" snapToObjects="1">
      <p:cViewPr varScale="1">
        <p:scale>
          <a:sx n="112" d="100"/>
          <a:sy n="112" d="100"/>
        </p:scale>
        <p:origin x="3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72DD4-CD13-F743-95EC-70F8942DD70B}"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7E249-2887-CC45-BFED-7C8F8F638C3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575774E-CC08-184A-8C74-4928EB2D4394}"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7530778E-C445-AA4E-A0F3-9BB2776A17B9}"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1BDEE35-54EF-494C-A698-36DA7D03E5D1}"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575774E-CC08-184A-8C74-4928EB2D4394}"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12A428F9-05B6-7C47-BFD6-1455B86E3DEF}"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0A8F567C-69A8-A748-A58A-579D2FEC8810}"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234C61A9-497D-6848-A69C-A7B4E9182ED1}"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2DB2FB50-D832-6347-91B4-0DE74E77622E}" type="datetime1">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EEC9D876-3C0D-4E4B-B407-8F31E739813E}" type="datetime1">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F118C0-B73E-EC45-AE3D-0295B5F2C0F0}" type="datetime1">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A3E6D3C8-02D6-6946-BB94-AC01C6430338}"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12A428F9-05B6-7C47-BFD6-1455B86E3DEF}"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5F8112AD-DF5D-BD4C-BF61-ED0B382D6273}"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7530778E-C445-AA4E-A0F3-9BB2776A17B9}"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1BDEE35-54EF-494C-A698-36DA7D03E5D1}"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0A8F567C-69A8-A748-A58A-579D2FEC8810}"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234C61A9-497D-6848-A69C-A7B4E9182ED1}"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2DB2FB50-D832-6347-91B4-0DE74E77622E}" type="datetime1">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EEC9D876-3C0D-4E4B-B407-8F31E739813E}" type="datetime1">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F118C0-B73E-EC45-AE3D-0295B5F2C0F0}" type="datetime1">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A3E6D3C8-02D6-6946-BB94-AC01C6430338}"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5F8112AD-DF5D-BD4C-BF61-ED0B382D6273}"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BA060-FC4A-2C45-BC0A-F463BA636BAA}" type="datetime1">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79704-EFDC-584D-9064-A59D55EEFD7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BA060-FC4A-2C45-BC0A-F463BA636BAA}" type="datetime1">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79704-EFDC-584D-9064-A59D55EEFD7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png"/><Relationship Id="rId7" Type="http://schemas.openxmlformats.org/officeDocument/2006/relationships/image" Target="../media/image4.png"/><Relationship Id="rId6" Type="http://schemas.openxmlformats.org/officeDocument/2006/relationships/slide" Target="slide1.xml"/><Relationship Id="rId5" Type="http://schemas.openxmlformats.org/officeDocument/2006/relationships/image" Target="../media/image3.png"/><Relationship Id="rId4" Type="http://schemas.openxmlformats.org/officeDocument/2006/relationships/slide" Target="slide2.xml"/><Relationship Id="rId3" Type="http://schemas.openxmlformats.org/officeDocument/2006/relationships/slide" Target="slide8.xml"/><Relationship Id="rId2" Type="http://schemas.openxmlformats.org/officeDocument/2006/relationships/image" Target="../media/image2.png"/><Relationship Id="rId15" Type="http://schemas.openxmlformats.org/officeDocument/2006/relationships/notesSlide" Target="../notesSlides/notesSlide1.xml"/><Relationship Id="rId14" Type="http://schemas.openxmlformats.org/officeDocument/2006/relationships/slideLayout" Target="../slideLayouts/slideLayout7.xml"/><Relationship Id="rId13" Type="http://schemas.openxmlformats.org/officeDocument/2006/relationships/image" Target="../media/image9.png"/><Relationship Id="rId12" Type="http://schemas.openxmlformats.org/officeDocument/2006/relationships/image" Target="../media/image8.jpeg"/><Relationship Id="rId11" Type="http://schemas.openxmlformats.org/officeDocument/2006/relationships/image" Target="../media/image7.png"/><Relationship Id="rId10" Type="http://schemas.openxmlformats.org/officeDocument/2006/relationships/image" Target="../media/image1.svg"/><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51.png"/><Relationship Id="rId4" Type="http://schemas.openxmlformats.org/officeDocument/2006/relationships/image" Target="../media/image3.svg"/><Relationship Id="rId3" Type="http://schemas.openxmlformats.org/officeDocument/2006/relationships/image" Target="../media/image50.png"/><Relationship Id="rId2" Type="http://schemas.openxmlformats.org/officeDocument/2006/relationships/image" Target="../media/image2.svg"/><Relationship Id="rId1" Type="http://schemas.openxmlformats.org/officeDocument/2006/relationships/image" Target="../media/image49.png"/></Relationships>
</file>

<file path=ppt/slides/_rels/slide18.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2" Type="http://schemas.openxmlformats.org/officeDocument/2006/relationships/slideLayout" Target="../slideLayouts/slideLayout7.xml"/><Relationship Id="rId31" Type="http://schemas.openxmlformats.org/officeDocument/2006/relationships/image" Target="../media/image53.png"/><Relationship Id="rId30" Type="http://schemas.openxmlformats.org/officeDocument/2006/relationships/slide" Target="slide1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slide" Target="slide3.xml"/><Relationship Id="rId4" Type="http://schemas.openxmlformats.org/officeDocument/2006/relationships/image" Target="../media/image11.png"/><Relationship Id="rId3" Type="http://schemas.openxmlformats.org/officeDocument/2006/relationships/slide" Target="slide5.xml"/><Relationship Id="rId2" Type="http://schemas.openxmlformats.org/officeDocument/2006/relationships/slide" Target="slide1.xml"/><Relationship Id="rId11" Type="http://schemas.openxmlformats.org/officeDocument/2006/relationships/slideLayout" Target="../slideLayouts/slideLayout7.xml"/><Relationship Id="rId10" Type="http://schemas.openxmlformats.org/officeDocument/2006/relationships/image" Target="../media/image16.pn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6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4.xml"/><Relationship Id="rId3" Type="http://schemas.openxmlformats.org/officeDocument/2006/relationships/slide" Target="slide2.xml"/><Relationship Id="rId2" Type="http://schemas.openxmlformats.org/officeDocument/2006/relationships/image" Target="../media/image18.png"/><Relationship Id="rId1"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xml"/><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slide" Target="slide11.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image" Target="../media/image25.png"/><Relationship Id="rId3" Type="http://schemas.openxmlformats.org/officeDocument/2006/relationships/image" Target="../media/image24.png"/><Relationship Id="rId23" Type="http://schemas.openxmlformats.org/officeDocument/2006/relationships/notesSlide" Target="../notesSlides/notesSlide2.xml"/><Relationship Id="rId22" Type="http://schemas.openxmlformats.org/officeDocument/2006/relationships/slideLayout" Target="../slideLayouts/slideLayout7.xml"/><Relationship Id="rId21" Type="http://schemas.openxmlformats.org/officeDocument/2006/relationships/slide" Target="slide14.xml"/><Relationship Id="rId20" Type="http://schemas.openxmlformats.org/officeDocument/2006/relationships/slide" Target="slide15.xml"/><Relationship Id="rId2" Type="http://schemas.openxmlformats.org/officeDocument/2006/relationships/image" Target="../media/image23.png"/><Relationship Id="rId19" Type="http://schemas.openxmlformats.org/officeDocument/2006/relationships/slide" Target="slide12.xml"/><Relationship Id="rId18" Type="http://schemas.openxmlformats.org/officeDocument/2006/relationships/image" Target="../media/image9.png"/><Relationship Id="rId17" Type="http://schemas.openxmlformats.org/officeDocument/2006/relationships/image" Target="../media/image35.png"/><Relationship Id="rId16" Type="http://schemas.openxmlformats.org/officeDocument/2006/relationships/image" Target="../media/image34.png"/><Relationship Id="rId15" Type="http://schemas.openxmlformats.org/officeDocument/2006/relationships/image" Target="../media/image33.png"/><Relationship Id="rId14" Type="http://schemas.openxmlformats.org/officeDocument/2006/relationships/image" Target="../media/image32.png"/><Relationship Id="rId13" Type="http://schemas.openxmlformats.org/officeDocument/2006/relationships/image" Target="../media/image31.png"/><Relationship Id="rId12" Type="http://schemas.openxmlformats.org/officeDocument/2006/relationships/image" Target="../media/image30.png"/><Relationship Id="rId11" Type="http://schemas.openxmlformats.org/officeDocument/2006/relationships/image" Target="../media/image29.png"/><Relationship Id="rId10" Type="http://schemas.openxmlformats.org/officeDocument/2006/relationships/image" Target="../media/image28.png"/><Relationship Id="rId1" Type="http://schemas.openxmlformats.org/officeDocument/2006/relationships/slide" Target="slide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37.png"/><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片 163"/>
          <p:cNvPicPr>
            <a:picLocks noChangeAspect="1"/>
          </p:cNvPicPr>
          <p:nvPr/>
        </p:nvPicPr>
        <p:blipFill>
          <a:blip r:embed="rId1">
            <a:alphaModFix amt="44000"/>
          </a:blip>
          <a:srcRect l="22691"/>
          <a:stretch>
            <a:fillRect/>
          </a:stretch>
        </p:blipFill>
        <p:spPr>
          <a:xfrm>
            <a:off x="20955" y="619125"/>
            <a:ext cx="6311900" cy="6190615"/>
          </a:xfrm>
          <a:prstGeom prst="rect">
            <a:avLst/>
          </a:prstGeom>
        </p:spPr>
      </p:pic>
      <p:sp>
        <p:nvSpPr>
          <p:cNvPr id="4" name="文本框 3"/>
          <p:cNvSpPr txBox="1"/>
          <p:nvPr/>
        </p:nvSpPr>
        <p:spPr>
          <a:xfrm>
            <a:off x="8385612" y="1876999"/>
            <a:ext cx="966931"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Glucose</a:t>
            </a:r>
            <a:endParaRPr kumimoji="1" lang="zh-CN" altLang="en-US" b="1" dirty="0">
              <a:latin typeface="Times New Roman" panose="02020503050405090304" pitchFamily="18" charset="0"/>
              <a:cs typeface="Times New Roman" panose="02020503050405090304" pitchFamily="18" charset="0"/>
            </a:endParaRPr>
          </a:p>
        </p:txBody>
      </p:sp>
      <p:sp>
        <p:nvSpPr>
          <p:cNvPr id="6" name="文本框 5"/>
          <p:cNvSpPr txBox="1"/>
          <p:nvPr/>
        </p:nvSpPr>
        <p:spPr>
          <a:xfrm>
            <a:off x="10822844" y="1879742"/>
            <a:ext cx="10972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Glycogen</a:t>
            </a:r>
            <a:endParaRPr kumimoji="1" lang="en-US" altLang="zh-CN" b="1"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21006" y="139663"/>
            <a:ext cx="12150039" cy="583565"/>
          </a:xfrm>
          <a:prstGeom prst="rect">
            <a:avLst/>
          </a:prstGeom>
          <a:noFill/>
        </p:spPr>
        <p:txBody>
          <a:bodyPr wrap="squar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degradation</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of</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carbohydrate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 </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cxnSp>
        <p:nvCxnSpPr>
          <p:cNvPr id="9" name="直线箭头连接符 8"/>
          <p:cNvCxnSpPr>
            <a:stCxn id="6" idx="1"/>
            <a:endCxn id="4" idx="3"/>
          </p:cNvCxnSpPr>
          <p:nvPr/>
        </p:nvCxnSpPr>
        <p:spPr>
          <a:xfrm flipH="1" flipV="1">
            <a:off x="9352915" y="2061845"/>
            <a:ext cx="1470025" cy="19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3" name="图片 32"/>
          <p:cNvPicPr>
            <a:picLocks noChangeAspect="1"/>
          </p:cNvPicPr>
          <p:nvPr/>
        </p:nvPicPr>
        <p:blipFill>
          <a:blip r:embed="rId2"/>
          <a:stretch>
            <a:fillRect/>
          </a:stretch>
        </p:blipFill>
        <p:spPr>
          <a:xfrm>
            <a:off x="8253095" y="824230"/>
            <a:ext cx="1231900" cy="1052830"/>
          </a:xfrm>
          <a:prstGeom prst="rect">
            <a:avLst/>
          </a:prstGeom>
        </p:spPr>
      </p:pic>
      <p:sp>
        <p:nvSpPr>
          <p:cNvPr id="24" name="文本框 23">
            <a:hlinkClick r:id="rId3" action="ppaction://hlinksldjump"/>
          </p:cNvPr>
          <p:cNvSpPr txBox="1"/>
          <p:nvPr/>
        </p:nvSpPr>
        <p:spPr>
          <a:xfrm>
            <a:off x="8917940" y="3374390"/>
            <a:ext cx="2435860" cy="645160"/>
          </a:xfrm>
          <a:prstGeom prst="rect">
            <a:avLst/>
          </a:prstGeom>
          <a:noFill/>
        </p:spPr>
        <p:txBody>
          <a:bodyPr wrap="square" rtlCol="0">
            <a:spAutoFit/>
          </a:bodyPr>
          <a:lstStyle/>
          <a:p>
            <a:pPr algn="l"/>
            <a:r>
              <a:rPr kumimoji="1" lang="en-US" altLang="zh-CN" b="1" dirty="0">
                <a:solidFill>
                  <a:schemeClr val="accent1"/>
                </a:solidFill>
                <a:latin typeface="Times New Roman" panose="02020503050405090304" pitchFamily="18" charset="0"/>
                <a:cs typeface="Times New Roman" panose="02020503050405090304" pitchFamily="18" charset="0"/>
              </a:rPr>
              <a:t>the pentose phosphate </a:t>
            </a:r>
            <a:endParaRPr kumimoji="1" lang="en-US" altLang="zh-CN" b="1" dirty="0">
              <a:solidFill>
                <a:schemeClr val="accent1"/>
              </a:solidFill>
              <a:latin typeface="Times New Roman" panose="02020503050405090304" pitchFamily="18" charset="0"/>
              <a:cs typeface="Times New Roman" panose="02020503050405090304" pitchFamily="18" charset="0"/>
            </a:endParaRPr>
          </a:p>
          <a:p>
            <a:pPr algn="l"/>
            <a:r>
              <a:rPr kumimoji="1" lang="en-US" altLang="zh-CN" b="1" dirty="0">
                <a:solidFill>
                  <a:schemeClr val="accent1"/>
                </a:solidFill>
                <a:latin typeface="Times New Roman" panose="02020503050405090304" pitchFamily="18" charset="0"/>
                <a:cs typeface="Times New Roman" panose="02020503050405090304" pitchFamily="18" charset="0"/>
              </a:rPr>
              <a:t>pathway</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sp>
        <p:nvSpPr>
          <p:cNvPr id="27" name="文本框 26"/>
          <p:cNvSpPr txBox="1"/>
          <p:nvPr/>
        </p:nvSpPr>
        <p:spPr>
          <a:xfrm>
            <a:off x="7812337" y="6165154"/>
            <a:ext cx="21132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Ribose-5-phosphate</a:t>
            </a:r>
            <a:endParaRPr kumimoji="1" lang="en-US" altLang="zh-CN" b="1" dirty="0">
              <a:latin typeface="Times New Roman" panose="02020503050405090304" pitchFamily="18" charset="0"/>
              <a:cs typeface="Times New Roman" panose="02020503050405090304" pitchFamily="18" charset="0"/>
            </a:endParaRPr>
          </a:p>
        </p:txBody>
      </p:sp>
      <p:sp>
        <p:nvSpPr>
          <p:cNvPr id="30" name="文本框 29">
            <a:hlinkClick r:id="rId4" tooltip="" action="ppaction://hlinksldjump"/>
          </p:cNvPr>
          <p:cNvSpPr txBox="1"/>
          <p:nvPr/>
        </p:nvSpPr>
        <p:spPr>
          <a:xfrm>
            <a:off x="9352280" y="1417320"/>
            <a:ext cx="1292860" cy="645160"/>
          </a:xfrm>
          <a:prstGeom prst="rect">
            <a:avLst/>
          </a:prstGeom>
          <a:noFill/>
        </p:spPr>
        <p:txBody>
          <a:bodyPr wrap="square" rtlCol="0">
            <a:spAutoFit/>
          </a:bodyPr>
          <a:lstStyle/>
          <a:p>
            <a:pPr algn="l"/>
            <a:r>
              <a:rPr kumimoji="1" lang="en-US" altLang="zh-CN" b="1" dirty="0">
                <a:solidFill>
                  <a:schemeClr val="accent1"/>
                </a:solidFill>
                <a:latin typeface="Times New Roman" panose="02020503050405090304" pitchFamily="18" charset="0"/>
                <a:cs typeface="Times New Roman" panose="02020503050405090304" pitchFamily="18" charset="0"/>
              </a:rPr>
              <a:t>Glycogen</a:t>
            </a:r>
            <a:r>
              <a:rPr kumimoji="1" lang="zh-CN" altLang="en-US" b="1" dirty="0">
                <a:solidFill>
                  <a:schemeClr val="accent1"/>
                </a:solidFill>
                <a:latin typeface="Times New Roman" panose="02020503050405090304" pitchFamily="18" charset="0"/>
                <a:cs typeface="Times New Roman" panose="02020503050405090304" pitchFamily="18" charset="0"/>
              </a:rPr>
              <a:t> </a:t>
            </a:r>
            <a:endParaRPr kumimoji="1" lang="zh-CN" altLang="en-US" b="1" dirty="0">
              <a:solidFill>
                <a:schemeClr val="accent1"/>
              </a:solidFill>
              <a:latin typeface="Times New Roman" panose="02020503050405090304" pitchFamily="18" charset="0"/>
              <a:cs typeface="Times New Roman" panose="02020503050405090304" pitchFamily="18" charset="0"/>
            </a:endParaRPr>
          </a:p>
          <a:p>
            <a:pPr algn="l"/>
            <a:r>
              <a:rPr kumimoji="1" lang="en-US" altLang="zh-CN" b="1" dirty="0">
                <a:solidFill>
                  <a:schemeClr val="accent1"/>
                </a:solidFill>
                <a:latin typeface="Times New Roman" panose="02020503050405090304" pitchFamily="18" charset="0"/>
                <a:cs typeface="Times New Roman" panose="02020503050405090304" pitchFamily="18" charset="0"/>
              </a:rPr>
              <a:t>breakdown</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cxnSp>
        <p:nvCxnSpPr>
          <p:cNvPr id="32" name="直线箭头连接符 31"/>
          <p:cNvCxnSpPr>
            <a:stCxn id="4" idx="2"/>
            <a:endCxn id="27" idx="0"/>
          </p:cNvCxnSpPr>
          <p:nvPr/>
        </p:nvCxnSpPr>
        <p:spPr>
          <a:xfrm flipH="1">
            <a:off x="8869045" y="2246630"/>
            <a:ext cx="635" cy="3918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5" name="图片 34"/>
          <p:cNvPicPr>
            <a:picLocks noChangeAspect="1"/>
          </p:cNvPicPr>
          <p:nvPr/>
        </p:nvPicPr>
        <p:blipFill>
          <a:blip r:embed="rId5"/>
          <a:stretch>
            <a:fillRect/>
          </a:stretch>
        </p:blipFill>
        <p:spPr>
          <a:xfrm>
            <a:off x="10753090" y="723265"/>
            <a:ext cx="1167130" cy="1155065"/>
          </a:xfrm>
          <a:prstGeom prst="rect">
            <a:avLst/>
          </a:prstGeom>
        </p:spPr>
      </p:pic>
      <p:sp>
        <p:nvSpPr>
          <p:cNvPr id="38" name="文本框 37"/>
          <p:cNvSpPr txBox="1"/>
          <p:nvPr/>
        </p:nvSpPr>
        <p:spPr>
          <a:xfrm>
            <a:off x="5337810" y="1877225"/>
            <a:ext cx="10718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endParaRPr kumimoji="1" lang="zh-CN" altLang="en-US" b="1" dirty="0">
              <a:latin typeface="Times New Roman" panose="02020503050405090304" pitchFamily="18" charset="0"/>
              <a:cs typeface="Times New Roman" panose="02020503050405090304" pitchFamily="18" charset="0"/>
            </a:endParaRPr>
          </a:p>
        </p:txBody>
      </p:sp>
      <p:cxnSp>
        <p:nvCxnSpPr>
          <p:cNvPr id="40" name="直线箭头连接符 39"/>
          <p:cNvCxnSpPr>
            <a:stCxn id="4" idx="1"/>
            <a:endCxn id="38" idx="3"/>
          </p:cNvCxnSpPr>
          <p:nvPr/>
        </p:nvCxnSpPr>
        <p:spPr>
          <a:xfrm flipH="1" flipV="1">
            <a:off x="6409690" y="2061210"/>
            <a:ext cx="1976120" cy="6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3" name="矩形 42">
            <a:hlinkClick r:id="rId6" action="ppaction://hlinksldjump"/>
          </p:cNvPr>
          <p:cNvSpPr/>
          <p:nvPr/>
        </p:nvSpPr>
        <p:spPr>
          <a:xfrm>
            <a:off x="6805930" y="1628775"/>
            <a:ext cx="1183640" cy="368300"/>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a:t>
            </a: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co</a:t>
            </a:r>
            <a:r>
              <a:rPr kumimoji="1" lang="en-US" altLang="zh-CN" b="1" dirty="0">
                <a:solidFill>
                  <a:schemeClr val="accent1"/>
                </a:solidFill>
                <a:latin typeface="Times New Roman" panose="02020503050405090304" pitchFamily="18" charset="0"/>
                <a:cs typeface="Times New Roman" panose="02020503050405090304" pitchFamily="18" charset="0"/>
              </a:rPr>
              <a:t>lysis</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sp>
        <p:nvSpPr>
          <p:cNvPr id="86" name="灯片编号占位符 85"/>
          <p:cNvSpPr>
            <a:spLocks noGrp="1"/>
          </p:cNvSpPr>
          <p:nvPr>
            <p:ph type="sldNum" sz="quarter" idx="12"/>
          </p:nvPr>
        </p:nvSpPr>
        <p:spPr/>
        <p:txBody>
          <a:bodyPr/>
          <a:lstStyle/>
          <a:p>
            <a:fld id="{95179704-EFDC-584D-9064-A59D55EEFD70}" type="slidenum">
              <a:rPr kumimoji="1" lang="zh-CN" altLang="en-US" smtClean="0"/>
            </a:fld>
            <a:endParaRPr kumimoji="1" lang="zh-CN" altLang="en-US"/>
          </a:p>
        </p:txBody>
      </p:sp>
      <p:cxnSp>
        <p:nvCxnSpPr>
          <p:cNvPr id="83" name="曲线连接符 82"/>
          <p:cNvCxnSpPr>
            <a:stCxn id="38" idx="2"/>
            <a:endCxn id="88" idx="1"/>
          </p:cNvCxnSpPr>
          <p:nvPr/>
        </p:nvCxnSpPr>
        <p:spPr>
          <a:xfrm rot="5400000" flipV="1">
            <a:off x="5443538" y="2675573"/>
            <a:ext cx="2072640" cy="1212215"/>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84" name="曲线连接符 83"/>
          <p:cNvCxnSpPr>
            <a:stCxn id="38" idx="2"/>
            <a:endCxn id="89" idx="1"/>
          </p:cNvCxnSpPr>
          <p:nvPr/>
        </p:nvCxnSpPr>
        <p:spPr>
          <a:xfrm rot="5400000" flipV="1">
            <a:off x="4888548" y="3230563"/>
            <a:ext cx="3261360" cy="1290955"/>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sp>
        <p:nvSpPr>
          <p:cNvPr id="87" name="矩形 86"/>
          <p:cNvSpPr/>
          <p:nvPr/>
        </p:nvSpPr>
        <p:spPr>
          <a:xfrm>
            <a:off x="6148705" y="3097530"/>
            <a:ext cx="1554480" cy="368300"/>
          </a:xfrm>
          <a:prstGeom prst="rect">
            <a:avLst/>
          </a:prstGeom>
          <a:noFill/>
        </p:spPr>
        <p:txBody>
          <a:bodyPr wrap="square" rtlCol="0">
            <a:spAutoFit/>
          </a:bodyPr>
          <a:p>
            <a:r>
              <a:rPr kumimoji="1" lang="en-US" altLang="zh-CN" b="1" dirty="0">
                <a:solidFill>
                  <a:schemeClr val="accent1"/>
                </a:solidFill>
                <a:latin typeface="Times New Roman" panose="02020503050405090304" pitchFamily="18" charset="0"/>
                <a:cs typeface="Times New Roman" panose="02020503050405090304" pitchFamily="18" charset="0"/>
              </a:rPr>
              <a:t>Fermentation</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sp>
        <p:nvSpPr>
          <p:cNvPr id="88" name="文本框 87"/>
          <p:cNvSpPr txBox="1"/>
          <p:nvPr/>
        </p:nvSpPr>
        <p:spPr>
          <a:xfrm>
            <a:off x="7085965" y="4134015"/>
            <a:ext cx="1167130" cy="368300"/>
          </a:xfrm>
          <a:prstGeom prst="rect">
            <a:avLst/>
          </a:prstGeom>
          <a:noFill/>
        </p:spPr>
        <p:txBody>
          <a:bodyPr wrap="none" rtlCol="0">
            <a:spAutoFit/>
          </a:bodyPr>
          <a:p>
            <a:pPr algn="l"/>
            <a:r>
              <a:rPr kumimoji="1" lang="en-US" altLang="zh-CN" b="1" dirty="0">
                <a:latin typeface="Times New Roman" panose="02020503050405090304" pitchFamily="18" charset="0"/>
                <a:cs typeface="Times New Roman" panose="02020503050405090304" pitchFamily="18" charset="0"/>
              </a:rPr>
              <a:t>lactic acid</a:t>
            </a:r>
            <a:endParaRPr kumimoji="1" lang="en-US" altLang="zh-CN" b="1" dirty="0">
              <a:latin typeface="Times New Roman" panose="02020503050405090304" pitchFamily="18" charset="0"/>
              <a:cs typeface="Times New Roman" panose="02020503050405090304" pitchFamily="18" charset="0"/>
            </a:endParaRPr>
          </a:p>
        </p:txBody>
      </p:sp>
      <p:sp>
        <p:nvSpPr>
          <p:cNvPr id="89" name="文本框 88"/>
          <p:cNvSpPr txBox="1"/>
          <p:nvPr/>
        </p:nvSpPr>
        <p:spPr>
          <a:xfrm>
            <a:off x="7164705" y="5322735"/>
            <a:ext cx="1367155" cy="368300"/>
          </a:xfrm>
          <a:prstGeom prst="rect">
            <a:avLst/>
          </a:prstGeom>
          <a:noFill/>
        </p:spPr>
        <p:txBody>
          <a:bodyPr wrap="none" rtlCol="0">
            <a:spAutoFit/>
          </a:bodyPr>
          <a:p>
            <a:pPr algn="l"/>
            <a:r>
              <a:rPr kumimoji="1" lang="en-US" altLang="zh-CN" b="1" dirty="0">
                <a:latin typeface="Times New Roman" panose="02020503050405090304" pitchFamily="18" charset="0"/>
                <a:cs typeface="Times New Roman" panose="02020503050405090304" pitchFamily="18" charset="0"/>
              </a:rPr>
              <a:t>ethyl + CO2</a:t>
            </a:r>
            <a:endParaRPr kumimoji="1" lang="en-US" altLang="zh-CN" b="1" dirty="0">
              <a:latin typeface="Times New Roman" panose="02020503050405090304" pitchFamily="18" charset="0"/>
              <a:cs typeface="Times New Roman" panose="02020503050405090304" pitchFamily="18" charset="0"/>
            </a:endParaRPr>
          </a:p>
        </p:txBody>
      </p:sp>
      <p:pic>
        <p:nvPicPr>
          <p:cNvPr id="101" name="图片 100"/>
          <p:cNvPicPr>
            <a:picLocks noChangeAspect="1"/>
          </p:cNvPicPr>
          <p:nvPr/>
        </p:nvPicPr>
        <p:blipFill>
          <a:blip r:embed="rId7"/>
          <a:srcRect l="3649" t="20811" r="9515" b="23591"/>
          <a:stretch>
            <a:fillRect/>
          </a:stretch>
        </p:blipFill>
        <p:spPr>
          <a:xfrm>
            <a:off x="7374890" y="4763135"/>
            <a:ext cx="946785" cy="408305"/>
          </a:xfrm>
          <a:prstGeom prst="rect">
            <a:avLst/>
          </a:prstGeom>
        </p:spPr>
      </p:pic>
      <p:pic>
        <p:nvPicPr>
          <p:cNvPr id="102" name="图片 101"/>
          <p:cNvPicPr>
            <a:picLocks noChangeAspect="1"/>
          </p:cNvPicPr>
          <p:nvPr/>
        </p:nvPicPr>
        <p:blipFill>
          <a:blip r:embed="rId8"/>
          <a:stretch>
            <a:fillRect/>
          </a:stretch>
        </p:blipFill>
        <p:spPr>
          <a:xfrm>
            <a:off x="7246620" y="3465830"/>
            <a:ext cx="1203325" cy="747395"/>
          </a:xfrm>
          <a:prstGeom prst="rect">
            <a:avLst/>
          </a:prstGeom>
        </p:spPr>
      </p:pic>
      <p:cxnSp>
        <p:nvCxnSpPr>
          <p:cNvPr id="103" name="直线箭头连接符 39"/>
          <p:cNvCxnSpPr>
            <a:stCxn id="38" idx="1"/>
            <a:endCxn id="41" idx="3"/>
          </p:cNvCxnSpPr>
          <p:nvPr/>
        </p:nvCxnSpPr>
        <p:spPr>
          <a:xfrm flipH="1">
            <a:off x="4590415" y="2061210"/>
            <a:ext cx="74739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62230" y="6440170"/>
            <a:ext cx="3719830" cy="369570"/>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Biology</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Preparatory Course Class</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9</a:t>
            </a:r>
            <a:endParaRPr kumimoji="1" lang="zh-CN" altLang="en-US" b="1" dirty="0">
              <a:latin typeface="Times New Roman" panose="02020503050405090304" pitchFamily="18" charset="0"/>
              <a:cs typeface="Times New Roman" panose="02020503050405090304" pitchFamily="18" charset="0"/>
            </a:endParaRPr>
          </a:p>
        </p:txBody>
      </p:sp>
      <p:sp>
        <p:nvSpPr>
          <p:cNvPr id="144" name="文本框 143"/>
          <p:cNvSpPr txBox="1"/>
          <p:nvPr/>
        </p:nvSpPr>
        <p:spPr>
          <a:xfrm>
            <a:off x="4185285" y="2247900"/>
            <a:ext cx="640080" cy="368300"/>
          </a:xfrm>
          <a:prstGeom prst="rect">
            <a:avLst/>
          </a:prstGeom>
          <a:noFill/>
        </p:spPr>
        <p:txBody>
          <a:bodyPr wrap="none" rtlCol="0">
            <a:spAutoFit/>
          </a:bodyPr>
          <a:p>
            <a:pPr algn="l"/>
            <a:r>
              <a:rPr kumimoji="1" lang="en-US" altLang="zh-CN" b="1" dirty="0">
                <a:latin typeface="Times New Roman" panose="02020503050405090304" pitchFamily="18" charset="0"/>
                <a:cs typeface="Times New Roman" panose="02020503050405090304" pitchFamily="18" charset="0"/>
              </a:rPr>
              <a:t>CO2</a:t>
            </a:r>
            <a:endParaRPr kumimoji="1" lang="en-US" altLang="zh-CN" b="1" dirty="0">
              <a:latin typeface="Times New Roman" panose="02020503050405090304" pitchFamily="18" charset="0"/>
              <a:cs typeface="Times New Roman" panose="02020503050405090304" pitchFamily="18" charset="0"/>
            </a:endParaRPr>
          </a:p>
        </p:txBody>
      </p:sp>
      <p:pic>
        <p:nvPicPr>
          <p:cNvPr id="150" name="图片 149" descr="363754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flipV="1">
            <a:off x="3069590" y="2321560"/>
            <a:ext cx="553085" cy="1466215"/>
          </a:xfrm>
          <a:prstGeom prst="rect">
            <a:avLst/>
          </a:prstGeom>
        </p:spPr>
      </p:pic>
      <p:grpSp>
        <p:nvGrpSpPr>
          <p:cNvPr id="193" name="组合 192"/>
          <p:cNvGrpSpPr/>
          <p:nvPr/>
        </p:nvGrpSpPr>
        <p:grpSpPr>
          <a:xfrm>
            <a:off x="13970" y="1877060"/>
            <a:ext cx="5909310" cy="3938270"/>
            <a:chOff x="22" y="2956"/>
            <a:chExt cx="9306" cy="6202"/>
          </a:xfrm>
        </p:grpSpPr>
        <p:grpSp>
          <p:nvGrpSpPr>
            <p:cNvPr id="47" name="组合 46"/>
            <p:cNvGrpSpPr/>
            <p:nvPr/>
          </p:nvGrpSpPr>
          <p:grpSpPr>
            <a:xfrm>
              <a:off x="169" y="2956"/>
              <a:ext cx="7060" cy="584"/>
              <a:chOff x="-1229" y="7128"/>
              <a:chExt cx="7060" cy="584"/>
            </a:xfrm>
          </p:grpSpPr>
          <p:sp>
            <p:nvSpPr>
              <p:cNvPr id="41" name="文本框 40"/>
              <p:cNvSpPr txBox="1"/>
              <p:nvPr/>
            </p:nvSpPr>
            <p:spPr>
              <a:xfrm>
                <a:off x="4143" y="7128"/>
                <a:ext cx="1688" cy="580"/>
              </a:xfrm>
              <a:prstGeom prst="rect">
                <a:avLst/>
              </a:prstGeom>
              <a:noFill/>
            </p:spPr>
            <p:txBody>
              <a:bodyPr wrap="none" rtlCol="0">
                <a:spAutoFit/>
              </a:bodyPr>
              <a:p>
                <a:pPr algn="l"/>
                <a:r>
                  <a:rPr kumimoji="1" lang="en-US" altLang="zh-CN" b="1" dirty="0">
                    <a:latin typeface="Times New Roman" panose="02020503050405090304" pitchFamily="18" charset="0"/>
                    <a:cs typeface="Times New Roman" panose="02020503050405090304" pitchFamily="18" charset="0"/>
                  </a:rPr>
                  <a:t>Pyruvate</a:t>
                </a:r>
                <a:endParaRPr kumimoji="1" lang="zh-CN" altLang="en-US" b="1" dirty="0">
                  <a:latin typeface="Times New Roman" panose="02020503050405090304" pitchFamily="18" charset="0"/>
                  <a:cs typeface="Times New Roman" panose="02020503050405090304" pitchFamily="18" charset="0"/>
                </a:endParaRPr>
              </a:p>
            </p:txBody>
          </p:sp>
          <p:cxnSp>
            <p:nvCxnSpPr>
              <p:cNvPr id="45" name="直线箭头连接符 31"/>
              <p:cNvCxnSpPr>
                <a:stCxn id="41" idx="1"/>
                <a:endCxn id="46" idx="3"/>
              </p:cNvCxnSpPr>
              <p:nvPr/>
            </p:nvCxnSpPr>
            <p:spPr>
              <a:xfrm flipH="1">
                <a:off x="859" y="7418"/>
                <a:ext cx="3284" cy="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1229" y="7132"/>
                <a:ext cx="2088" cy="580"/>
              </a:xfrm>
              <a:prstGeom prst="rect">
                <a:avLst/>
              </a:prstGeom>
              <a:noFill/>
            </p:spPr>
            <p:txBody>
              <a:bodyPr wrap="none" rtlCol="0">
                <a:spAutoFit/>
              </a:bodyPr>
              <a:p>
                <a:pPr algn="l"/>
                <a:r>
                  <a:rPr kumimoji="1" lang="en-US" altLang="zh-CN" b="1" dirty="0">
                    <a:latin typeface="Times New Roman" panose="02020503050405090304" pitchFamily="18" charset="0"/>
                    <a:cs typeface="Times New Roman" panose="02020503050405090304" pitchFamily="18" charset="0"/>
                  </a:rPr>
                  <a:t>Acetyl-CoA</a:t>
                </a:r>
                <a:endParaRPr kumimoji="1" lang="en-US" altLang="zh-CN" b="1" dirty="0">
                  <a:latin typeface="Times New Roman" panose="02020503050405090304" pitchFamily="18" charset="0"/>
                  <a:cs typeface="Times New Roman" panose="02020503050405090304" pitchFamily="18" charset="0"/>
                </a:endParaRPr>
              </a:p>
            </p:txBody>
          </p:sp>
        </p:grpSp>
        <p:pic>
          <p:nvPicPr>
            <p:cNvPr id="155" name="图片 154" descr="363754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860000" flipH="1" flipV="1">
              <a:off x="3903" y="1805"/>
              <a:ext cx="1143" cy="4958"/>
            </a:xfrm>
            <a:prstGeom prst="rect">
              <a:avLst/>
            </a:prstGeom>
          </p:spPr>
        </p:pic>
        <p:sp>
          <p:nvSpPr>
            <p:cNvPr id="158" name="文本框 157"/>
            <p:cNvSpPr txBox="1"/>
            <p:nvPr/>
          </p:nvSpPr>
          <p:spPr>
            <a:xfrm>
              <a:off x="7847" y="5071"/>
              <a:ext cx="1008" cy="580"/>
            </a:xfrm>
            <a:prstGeom prst="rect">
              <a:avLst/>
            </a:prstGeom>
            <a:noFill/>
          </p:spPr>
          <p:txBody>
            <a:bodyPr wrap="none" rtlCol="0">
              <a:spAutoFit/>
            </a:bodyPr>
            <a:p>
              <a:pPr algn="l"/>
              <a:r>
                <a:rPr kumimoji="1" lang="en-US" altLang="zh-CN" b="1" dirty="0">
                  <a:latin typeface="Times New Roman" panose="02020503050405090304" pitchFamily="18" charset="0"/>
                  <a:cs typeface="Times New Roman" panose="02020503050405090304" pitchFamily="18" charset="0"/>
                </a:rPr>
                <a:t>CO2</a:t>
              </a:r>
              <a:endParaRPr kumimoji="1" lang="en-US" altLang="zh-CN" b="1" dirty="0">
                <a:latin typeface="Times New Roman" panose="02020503050405090304" pitchFamily="18" charset="0"/>
                <a:cs typeface="Times New Roman" panose="02020503050405090304" pitchFamily="18" charset="0"/>
              </a:endParaRPr>
            </a:p>
          </p:txBody>
        </p:sp>
        <p:grpSp>
          <p:nvGrpSpPr>
            <p:cNvPr id="167" name="组合 166"/>
            <p:cNvGrpSpPr/>
            <p:nvPr/>
          </p:nvGrpSpPr>
          <p:grpSpPr>
            <a:xfrm>
              <a:off x="22" y="4120"/>
              <a:ext cx="9307" cy="5038"/>
              <a:chOff x="22" y="4120"/>
              <a:chExt cx="9307" cy="5038"/>
            </a:xfrm>
          </p:grpSpPr>
          <p:grpSp>
            <p:nvGrpSpPr>
              <p:cNvPr id="152" name="组合 151"/>
              <p:cNvGrpSpPr/>
              <p:nvPr/>
            </p:nvGrpSpPr>
            <p:grpSpPr>
              <a:xfrm>
                <a:off x="22" y="4120"/>
                <a:ext cx="9307" cy="5038"/>
                <a:chOff x="22" y="4123"/>
                <a:chExt cx="8896" cy="4713"/>
              </a:xfrm>
            </p:grpSpPr>
            <p:grpSp>
              <p:nvGrpSpPr>
                <p:cNvPr id="148" name="组合 147"/>
                <p:cNvGrpSpPr/>
                <p:nvPr/>
              </p:nvGrpSpPr>
              <p:grpSpPr>
                <a:xfrm rot="0">
                  <a:off x="1746" y="4123"/>
                  <a:ext cx="7172" cy="4436"/>
                  <a:chOff x="1248" y="4371"/>
                  <a:chExt cx="7172" cy="4436"/>
                </a:xfrm>
              </p:grpSpPr>
              <p:grpSp>
                <p:nvGrpSpPr>
                  <p:cNvPr id="132" name="组合 131"/>
                  <p:cNvGrpSpPr/>
                  <p:nvPr/>
                </p:nvGrpSpPr>
                <p:grpSpPr>
                  <a:xfrm rot="0">
                    <a:off x="1248" y="4371"/>
                    <a:ext cx="6181" cy="4436"/>
                    <a:chOff x="6692" y="644"/>
                    <a:chExt cx="6181" cy="3817"/>
                  </a:xfrm>
                </p:grpSpPr>
                <p:grpSp>
                  <p:nvGrpSpPr>
                    <p:cNvPr id="127" name="组合 126"/>
                    <p:cNvGrpSpPr/>
                    <p:nvPr/>
                  </p:nvGrpSpPr>
                  <p:grpSpPr>
                    <a:xfrm>
                      <a:off x="6692" y="644"/>
                      <a:ext cx="6033" cy="3817"/>
                      <a:chOff x="6746" y="1012"/>
                      <a:chExt cx="6033" cy="3817"/>
                    </a:xfrm>
                  </p:grpSpPr>
                  <p:grpSp>
                    <p:nvGrpSpPr>
                      <p:cNvPr id="121" name="组合 120"/>
                      <p:cNvGrpSpPr/>
                      <p:nvPr/>
                    </p:nvGrpSpPr>
                    <p:grpSpPr>
                      <a:xfrm rot="0">
                        <a:off x="6746" y="1012"/>
                        <a:ext cx="6033" cy="3817"/>
                        <a:chOff x="6746" y="1216"/>
                        <a:chExt cx="6033" cy="3817"/>
                      </a:xfrm>
                    </p:grpSpPr>
                    <p:grpSp>
                      <p:nvGrpSpPr>
                        <p:cNvPr id="74" name="组合 73"/>
                        <p:cNvGrpSpPr/>
                        <p:nvPr/>
                      </p:nvGrpSpPr>
                      <p:grpSpPr>
                        <a:xfrm>
                          <a:off x="6746" y="1216"/>
                          <a:ext cx="6033" cy="3705"/>
                          <a:chOff x="6330" y="1222"/>
                          <a:chExt cx="6033" cy="3705"/>
                        </a:xfrm>
                      </p:grpSpPr>
                      <p:sp>
                        <p:nvSpPr>
                          <p:cNvPr id="50" name="文本框 49"/>
                          <p:cNvSpPr txBox="1"/>
                          <p:nvPr/>
                        </p:nvSpPr>
                        <p:spPr>
                          <a:xfrm>
                            <a:off x="6330" y="1222"/>
                            <a:ext cx="2188" cy="467"/>
                          </a:xfrm>
                          <a:prstGeom prst="rect">
                            <a:avLst/>
                          </a:prstGeom>
                          <a:noFill/>
                        </p:spPr>
                        <p:txBody>
                          <a:bodyPr wrap="square" rtlCol="0">
                            <a:spAutoFit/>
                          </a:bodyPr>
                          <a:p>
                            <a:pPr algn="l"/>
                            <a:r>
                              <a:rPr kumimoji="1" lang="en-US" altLang="zh-CN" b="1" dirty="0">
                                <a:latin typeface="Times New Roman" panose="02020503050405090304" pitchFamily="18" charset="0"/>
                                <a:cs typeface="Times New Roman" panose="02020503050405090304" pitchFamily="18" charset="0"/>
                              </a:rPr>
                              <a:t>oxaloacetate</a:t>
                            </a:r>
                            <a:endParaRPr kumimoji="1" lang="en-US" altLang="zh-CN" b="1" dirty="0">
                              <a:latin typeface="Times New Roman" panose="02020503050405090304" pitchFamily="18" charset="0"/>
                              <a:cs typeface="Times New Roman" panose="02020503050405090304" pitchFamily="18" charset="0"/>
                            </a:endParaRPr>
                          </a:p>
                        </p:txBody>
                      </p:sp>
                      <p:sp>
                        <p:nvSpPr>
                          <p:cNvPr id="51" name="文本框 50"/>
                          <p:cNvSpPr txBox="1"/>
                          <p:nvPr/>
                        </p:nvSpPr>
                        <p:spPr>
                          <a:xfrm>
                            <a:off x="10207" y="2054"/>
                            <a:ext cx="1288" cy="467"/>
                          </a:xfrm>
                          <a:prstGeom prst="rect">
                            <a:avLst/>
                          </a:prstGeom>
                          <a:noFill/>
                        </p:spPr>
                        <p:txBody>
                          <a:bodyPr wrap="square" rtlCol="0">
                            <a:spAutoFit/>
                          </a:bodyPr>
                          <a:p>
                            <a:pPr algn="l"/>
                            <a:r>
                              <a:rPr kumimoji="1" lang="en-US" altLang="zh-CN" b="1" dirty="0">
                                <a:latin typeface="Times New Roman" panose="02020503050405090304" pitchFamily="18" charset="0"/>
                                <a:cs typeface="Times New Roman" panose="02020503050405090304" pitchFamily="18" charset="0"/>
                              </a:rPr>
                              <a:t>citrate</a:t>
                            </a:r>
                            <a:endParaRPr kumimoji="1" lang="en-US" altLang="zh-CN" b="1" dirty="0">
                              <a:latin typeface="Times New Roman" panose="02020503050405090304" pitchFamily="18" charset="0"/>
                              <a:cs typeface="Times New Roman" panose="02020503050405090304" pitchFamily="18" charset="0"/>
                            </a:endParaRPr>
                          </a:p>
                        </p:txBody>
                      </p:sp>
                      <p:pic>
                        <p:nvPicPr>
                          <p:cNvPr id="72" name="图片 71" descr="363754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60000" flipH="1" flipV="1">
                            <a:off x="10362" y="2926"/>
                            <a:ext cx="847" cy="3154"/>
                          </a:xfrm>
                          <a:prstGeom prst="rect">
                            <a:avLst/>
                          </a:prstGeom>
                        </p:spPr>
                      </p:pic>
                    </p:grpSp>
                    <p:sp>
                      <p:nvSpPr>
                        <p:cNvPr id="93" name="文本框 92"/>
                        <p:cNvSpPr txBox="1"/>
                        <p:nvPr/>
                      </p:nvSpPr>
                      <p:spPr>
                        <a:xfrm>
                          <a:off x="7735" y="4566"/>
                          <a:ext cx="2357" cy="467"/>
                        </a:xfrm>
                        <a:prstGeom prst="rect">
                          <a:avLst/>
                        </a:prstGeom>
                        <a:noFill/>
                      </p:spPr>
                      <p:txBody>
                        <a:bodyPr wrap="square" rtlCol="0">
                          <a:spAutoFit/>
                        </a:bodyPr>
                        <a:p>
                          <a:pPr algn="l"/>
                          <a:r>
                            <a:rPr kumimoji="1" lang="en-US" altLang="zh-CN" b="1" dirty="0">
                              <a:latin typeface="Times New Roman" panose="02020503050405090304" pitchFamily="18" charset="0"/>
                              <a:cs typeface="Times New Roman" panose="02020503050405090304" pitchFamily="18" charset="0"/>
                            </a:rPr>
                            <a:t>succinyl-CoA</a:t>
                          </a:r>
                          <a:endParaRPr kumimoji="1" lang="en-US" altLang="zh-CN" b="1" dirty="0">
                            <a:latin typeface="Times New Roman" panose="02020503050405090304" pitchFamily="18" charset="0"/>
                            <a:cs typeface="Times New Roman" panose="02020503050405090304" pitchFamily="18" charset="0"/>
                          </a:endParaRPr>
                        </a:p>
                      </p:txBody>
                    </p:sp>
                  </p:grpSp>
                  <p:sp>
                    <p:nvSpPr>
                      <p:cNvPr id="76" name="矩形 75">
                        <a:hlinkClick r:id="rId6" action="ppaction://hlinksldjump"/>
                      </p:cNvPr>
                      <p:cNvSpPr/>
                      <p:nvPr/>
                    </p:nvSpPr>
                    <p:spPr>
                      <a:xfrm>
                        <a:off x="7158" y="2716"/>
                        <a:ext cx="2934" cy="467"/>
                      </a:xfrm>
                      <a:prstGeom prst="rect">
                        <a:avLst/>
                      </a:prstGeom>
                      <a:noFill/>
                    </p:spPr>
                    <p:txBody>
                      <a:bodyPr wrap="square" rtlCol="0">
                        <a:spAutoFit/>
                      </a:bodyPr>
                      <a:p>
                        <a:r>
                          <a:rPr kumimoji="1" lang="en-US" altLang="zh-CN" b="1" dirty="0">
                            <a:solidFill>
                              <a:schemeClr val="accent1"/>
                            </a:solidFill>
                            <a:latin typeface="Times New Roman" panose="02020503050405090304" pitchFamily="18" charset="0"/>
                            <a:cs typeface="Times New Roman" panose="02020503050405090304" pitchFamily="18" charset="0"/>
                          </a:rPr>
                          <a:t>Citric acid cycle</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grpSp>
                <p:pic>
                  <p:nvPicPr>
                    <p:cNvPr id="128" name="图片 127" descr="363754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00000" flipH="1" flipV="1">
                      <a:off x="11948" y="1651"/>
                      <a:ext cx="453" cy="1396"/>
                    </a:xfrm>
                    <a:prstGeom prst="rect">
                      <a:avLst/>
                    </a:prstGeom>
                  </p:spPr>
                </p:pic>
              </p:grpSp>
              <p:sp>
                <p:nvSpPr>
                  <p:cNvPr id="146" name="文本框 145"/>
                  <p:cNvSpPr txBox="1"/>
                  <p:nvPr/>
                </p:nvSpPr>
                <p:spPr>
                  <a:xfrm>
                    <a:off x="5532" y="6731"/>
                    <a:ext cx="2888" cy="547"/>
                  </a:xfrm>
                  <a:prstGeom prst="rect">
                    <a:avLst/>
                  </a:prstGeom>
                  <a:noFill/>
                </p:spPr>
                <p:txBody>
                  <a:bodyPr wrap="square" rtlCol="0" anchor="t">
                    <a:spAutoFit/>
                  </a:bodyPr>
                  <a:p>
                    <a:pPr algn="l"/>
                    <a:r>
                      <a:rPr kumimoji="1" lang="en-US" altLang="zh-CN" b="1" dirty="0">
                        <a:latin typeface="Times New Roman" panose="02020503050405090304" pitchFamily="18" charset="0"/>
                        <a:cs typeface="Times New Roman" panose="02020503050405090304" pitchFamily="18" charset="0"/>
                      </a:rPr>
                      <a:t>ɑ-ketoglutarate</a:t>
                    </a:r>
                    <a:endParaRPr kumimoji="1" lang="en-US" altLang="zh-CN" b="1" dirty="0">
                      <a:latin typeface="Times New Roman" panose="02020503050405090304" pitchFamily="18" charset="0"/>
                      <a:cs typeface="Times New Roman" panose="02020503050405090304" pitchFamily="18" charset="0"/>
                    </a:endParaRPr>
                  </a:p>
                </p:txBody>
              </p:sp>
            </p:grpSp>
            <p:sp>
              <p:nvSpPr>
                <p:cNvPr id="149" name="左弧形箭头 148"/>
                <p:cNvSpPr/>
                <p:nvPr/>
              </p:nvSpPr>
              <p:spPr>
                <a:xfrm rot="21180000" flipV="1">
                  <a:off x="22" y="4396"/>
                  <a:ext cx="2237" cy="4440"/>
                </a:xfrm>
                <a:prstGeom prst="curv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166" name="组合 165"/>
              <p:cNvGrpSpPr/>
              <p:nvPr/>
            </p:nvGrpSpPr>
            <p:grpSpPr>
              <a:xfrm>
                <a:off x="6555" y="5425"/>
                <a:ext cx="2300" cy="3618"/>
                <a:chOff x="6555" y="5425"/>
                <a:chExt cx="2300" cy="3618"/>
              </a:xfrm>
            </p:grpSpPr>
            <p:pic>
              <p:nvPicPr>
                <p:cNvPr id="156" name="图片 155" descr="363754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020000" flipV="1">
                  <a:off x="6555" y="8099"/>
                  <a:ext cx="1418" cy="944"/>
                </a:xfrm>
                <a:prstGeom prst="rect">
                  <a:avLst/>
                </a:prstGeom>
              </p:spPr>
            </p:pic>
            <p:pic>
              <p:nvPicPr>
                <p:cNvPr id="157" name="图片 156" descr="363754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00000" flipV="1">
                  <a:off x="7464" y="5048"/>
                  <a:ext cx="707" cy="1460"/>
                </a:xfrm>
                <a:prstGeom prst="rect">
                  <a:avLst/>
                </a:prstGeom>
              </p:spPr>
            </p:pic>
            <p:sp>
              <p:nvSpPr>
                <p:cNvPr id="159" name="文本框 158"/>
                <p:cNvSpPr txBox="1"/>
                <p:nvPr/>
              </p:nvSpPr>
              <p:spPr>
                <a:xfrm>
                  <a:off x="7847" y="7742"/>
                  <a:ext cx="1008" cy="580"/>
                </a:xfrm>
                <a:prstGeom prst="rect">
                  <a:avLst/>
                </a:prstGeom>
                <a:noFill/>
              </p:spPr>
              <p:txBody>
                <a:bodyPr wrap="none" rtlCol="0">
                  <a:spAutoFit/>
                </a:bodyPr>
                <a:p>
                  <a:pPr algn="l"/>
                  <a:r>
                    <a:rPr kumimoji="1" lang="en-US" altLang="zh-CN" b="1" dirty="0">
                      <a:latin typeface="Times New Roman" panose="02020503050405090304" pitchFamily="18" charset="0"/>
                      <a:cs typeface="Times New Roman" panose="02020503050405090304" pitchFamily="18" charset="0"/>
                    </a:rPr>
                    <a:t>CO2</a:t>
                  </a:r>
                  <a:endParaRPr kumimoji="1" lang="en-US" altLang="zh-CN" b="1" dirty="0">
                    <a:latin typeface="Times New Roman" panose="02020503050405090304" pitchFamily="18" charset="0"/>
                    <a:cs typeface="Times New Roman" panose="02020503050405090304" pitchFamily="18" charset="0"/>
                  </a:endParaRPr>
                </a:p>
              </p:txBody>
            </p:sp>
          </p:grpSp>
        </p:grpSp>
      </p:grpSp>
      <p:pic>
        <p:nvPicPr>
          <p:cNvPr id="160" name="图片 159"/>
          <p:cNvPicPr>
            <a:picLocks noChangeAspect="1"/>
          </p:cNvPicPr>
          <p:nvPr/>
        </p:nvPicPr>
        <p:blipFill>
          <a:blip r:embed="rId11"/>
          <a:srcRect t="37358" r="23755"/>
          <a:stretch>
            <a:fillRect/>
          </a:stretch>
        </p:blipFill>
        <p:spPr>
          <a:xfrm>
            <a:off x="9484995" y="4991100"/>
            <a:ext cx="2025650" cy="1279525"/>
          </a:xfrm>
          <a:prstGeom prst="rect">
            <a:avLst/>
          </a:prstGeom>
        </p:spPr>
      </p:pic>
      <p:sp>
        <p:nvSpPr>
          <p:cNvPr id="161" name="矩形 160"/>
          <p:cNvSpPr/>
          <p:nvPr/>
        </p:nvSpPr>
        <p:spPr>
          <a:xfrm>
            <a:off x="10822940" y="4502150"/>
            <a:ext cx="1097280" cy="94488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63" name="矩形 162"/>
          <p:cNvSpPr/>
          <p:nvPr/>
        </p:nvSpPr>
        <p:spPr>
          <a:xfrm>
            <a:off x="11294745" y="5393690"/>
            <a:ext cx="153670" cy="3683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165" name="图片 164"/>
          <p:cNvPicPr>
            <a:picLocks noChangeAspect="1"/>
          </p:cNvPicPr>
          <p:nvPr/>
        </p:nvPicPr>
        <p:blipFill>
          <a:blip r:embed="rId12"/>
          <a:stretch>
            <a:fillRect/>
          </a:stretch>
        </p:blipFill>
        <p:spPr>
          <a:xfrm>
            <a:off x="148590" y="1266825"/>
            <a:ext cx="1217930" cy="564515"/>
          </a:xfrm>
          <a:prstGeom prst="rect">
            <a:avLst/>
          </a:prstGeom>
        </p:spPr>
      </p:pic>
      <p:cxnSp>
        <p:nvCxnSpPr>
          <p:cNvPr id="190" name="曲线连接符 189"/>
          <p:cNvCxnSpPr>
            <a:stCxn id="41" idx="1"/>
            <a:endCxn id="144" idx="1"/>
          </p:cNvCxnSpPr>
          <p:nvPr/>
        </p:nvCxnSpPr>
        <p:spPr>
          <a:xfrm rot="10800000" flipH="1" flipV="1">
            <a:off x="3518535" y="2061210"/>
            <a:ext cx="666750" cy="370840"/>
          </a:xfrm>
          <a:prstGeom prst="curvedConnector3">
            <a:avLst>
              <a:gd name="adj1" fmla="val -35714"/>
            </a:avLst>
          </a:prstGeom>
          <a:ln w="12700" cmpd="sng">
            <a:tailEnd type="arrow"/>
          </a:ln>
        </p:spPr>
        <p:style>
          <a:lnRef idx="1">
            <a:schemeClr val="dk1"/>
          </a:lnRef>
          <a:fillRef idx="0">
            <a:schemeClr val="dk1"/>
          </a:fillRef>
          <a:effectRef idx="0">
            <a:schemeClr val="dk1"/>
          </a:effectRef>
          <a:fontRef idx="minor">
            <a:schemeClr val="tx1"/>
          </a:fontRef>
        </p:style>
      </p:cxnSp>
      <p:sp>
        <p:nvSpPr>
          <p:cNvPr id="191" name="矩形 190"/>
          <p:cNvSpPr/>
          <p:nvPr/>
        </p:nvSpPr>
        <p:spPr>
          <a:xfrm>
            <a:off x="1506855" y="1140460"/>
            <a:ext cx="2011680" cy="922020"/>
          </a:xfrm>
          <a:prstGeom prst="rect">
            <a:avLst/>
          </a:prstGeom>
          <a:noFill/>
        </p:spPr>
        <p:txBody>
          <a:bodyPr wrap="square" rtlCol="0">
            <a:spAutoFit/>
          </a:bodyPr>
          <a:p>
            <a:pPr algn="ctr"/>
            <a:r>
              <a:rPr kumimoji="1" lang="en-US" altLang="zh-CN" b="1" dirty="0">
                <a:solidFill>
                  <a:schemeClr val="accent1"/>
                </a:solidFill>
                <a:latin typeface="Times New Roman" panose="02020503050405090304" pitchFamily="18" charset="0"/>
                <a:cs typeface="Times New Roman" panose="02020503050405090304" pitchFamily="18" charset="0"/>
              </a:rPr>
              <a:t>Oxidative decarboxylation of pyruvate</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pic>
        <p:nvPicPr>
          <p:cNvPr id="192" name="图片 191"/>
          <p:cNvPicPr>
            <a:picLocks noChangeAspect="1"/>
          </p:cNvPicPr>
          <p:nvPr/>
        </p:nvPicPr>
        <p:blipFill>
          <a:blip r:embed="rId13">
            <a:lum contrast="18000"/>
          </a:blip>
          <a:stretch>
            <a:fillRect/>
          </a:stretch>
        </p:blipFill>
        <p:spPr>
          <a:xfrm>
            <a:off x="5241290" y="1140460"/>
            <a:ext cx="1264285" cy="674370"/>
          </a:xfrm>
          <a:prstGeom prst="rect">
            <a:avLst/>
          </a:prstGeom>
        </p:spPr>
      </p:pic>
      <p:sp>
        <p:nvSpPr>
          <p:cNvPr id="194" name="文本框 193"/>
          <p:cNvSpPr txBox="1"/>
          <p:nvPr/>
        </p:nvSpPr>
        <p:spPr>
          <a:xfrm>
            <a:off x="6304280" y="2077085"/>
            <a:ext cx="2227580" cy="645160"/>
          </a:xfrm>
          <a:prstGeom prst="rect">
            <a:avLst/>
          </a:prstGeom>
          <a:noFill/>
        </p:spPr>
        <p:txBody>
          <a:bodyPr wrap="none" rtlCol="0">
            <a:spAutoFit/>
          </a:bodyPr>
          <a:p>
            <a:pPr algn="ctr"/>
            <a:r>
              <a:rPr kumimoji="1" lang="en-US" altLang="zh-CN" b="1" dirty="0" smtClean="0">
                <a:solidFill>
                  <a:schemeClr val="accent5">
                    <a:lumMod val="75000"/>
                  </a:schemeClr>
                </a:solidFill>
                <a:latin typeface="Times New Roman" panose="02020503050405090304" pitchFamily="18" charset="0"/>
                <a:cs typeface="Times New Roman" panose="02020503050405090304" pitchFamily="18" charset="0"/>
              </a:rPr>
              <a:t>Entry of some </a:t>
            </a:r>
            <a:endParaRPr kumimoji="1" lang="en-US" altLang="zh-CN" b="1" dirty="0" smtClean="0">
              <a:solidFill>
                <a:schemeClr val="accent5">
                  <a:lumMod val="75000"/>
                </a:schemeClr>
              </a:solidFill>
              <a:latin typeface="Times New Roman" panose="02020503050405090304" pitchFamily="18" charset="0"/>
              <a:cs typeface="Times New Roman" panose="02020503050405090304" pitchFamily="18" charset="0"/>
            </a:endParaRPr>
          </a:p>
          <a:p>
            <a:pPr algn="ctr"/>
            <a:r>
              <a:rPr kumimoji="1" lang="en-US" altLang="zh-CN" b="1" dirty="0" smtClean="0">
                <a:solidFill>
                  <a:schemeClr val="accent5">
                    <a:lumMod val="75000"/>
                  </a:schemeClr>
                </a:solidFill>
                <a:latin typeface="Times New Roman" panose="02020503050405090304" pitchFamily="18" charset="0"/>
                <a:cs typeface="Times New Roman" panose="02020503050405090304" pitchFamily="18" charset="0"/>
              </a:rPr>
              <a:t>other carbohydrates </a:t>
            </a:r>
            <a:endParaRPr kumimoji="1" lang="en-US" altLang="zh-CN" b="1" dirty="0" smtClean="0">
              <a:solidFill>
                <a:schemeClr val="accent5">
                  <a:lumMod val="75000"/>
                </a:schemeClr>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2656572" y="-24384"/>
            <a:ext cx="687768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Phosphorylation of fructose phosphate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sp>
        <p:nvSpPr>
          <p:cNvPr id="4" name="文本框 3"/>
          <p:cNvSpPr txBox="1"/>
          <p:nvPr/>
        </p:nvSpPr>
        <p:spPr>
          <a:xfrm>
            <a:off x="57785" y="772795"/>
            <a:ext cx="5557520" cy="5169535"/>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irreversible (key site for regulation)</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the first “commited” reaction in the glycolytic pathway former chemicals has other fates, but 1,6-FBP is targeted for glycolysis</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some bacteria and protists, perhaps all plants use bisphosphate instead of ATP as the phosphoryl group donor</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PFK-1 undergoes complex allosteric regulation</a:t>
            </a:r>
            <a:endParaRPr kumimoji="1" lang="en-US" altLang="zh-CN" b="1" dirty="0" smtClean="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smtClean="0">
              <a:latin typeface="Times New Roman" panose="02020503050405090304" pitchFamily="18" charset="0"/>
              <a:cs typeface="Times New Roman" panose="02020503050405090304" pitchFamily="18" charset="0"/>
            </a:endParaRPr>
          </a:p>
        </p:txBody>
      </p:sp>
      <p:grpSp>
        <p:nvGrpSpPr>
          <p:cNvPr id="7" name="组合 6"/>
          <p:cNvGrpSpPr/>
          <p:nvPr/>
        </p:nvGrpSpPr>
        <p:grpSpPr>
          <a:xfrm>
            <a:off x="5492750" y="3910330"/>
            <a:ext cx="6517005" cy="2032000"/>
            <a:chOff x="8631" y="7520"/>
            <a:chExt cx="10263" cy="3200"/>
          </a:xfrm>
        </p:grpSpPr>
        <p:pic>
          <p:nvPicPr>
            <p:cNvPr id="5" name="图片 4"/>
            <p:cNvPicPr>
              <a:picLocks noChangeAspect="1"/>
            </p:cNvPicPr>
            <p:nvPr/>
          </p:nvPicPr>
          <p:blipFill>
            <a:blip r:embed="rId1"/>
            <a:stretch>
              <a:fillRect/>
            </a:stretch>
          </p:blipFill>
          <p:spPr>
            <a:xfrm>
              <a:off x="8631" y="7654"/>
              <a:ext cx="6634" cy="3066"/>
            </a:xfrm>
            <a:prstGeom prst="rect">
              <a:avLst/>
            </a:prstGeom>
          </p:spPr>
        </p:pic>
        <p:pic>
          <p:nvPicPr>
            <p:cNvPr id="6" name="图片 5"/>
            <p:cNvPicPr>
              <a:picLocks noChangeAspect="1"/>
            </p:cNvPicPr>
            <p:nvPr/>
          </p:nvPicPr>
          <p:blipFill>
            <a:blip r:embed="rId2"/>
            <a:srcRect l="4884"/>
            <a:stretch>
              <a:fillRect/>
            </a:stretch>
          </p:blipFill>
          <p:spPr>
            <a:xfrm>
              <a:off x="14785" y="7520"/>
              <a:ext cx="4109" cy="3200"/>
            </a:xfrm>
            <a:prstGeom prst="rect">
              <a:avLst/>
            </a:prstGeom>
          </p:spPr>
        </p:pic>
      </p:grpSp>
      <p:grpSp>
        <p:nvGrpSpPr>
          <p:cNvPr id="19" name="组合 18"/>
          <p:cNvGrpSpPr/>
          <p:nvPr/>
        </p:nvGrpSpPr>
        <p:grpSpPr>
          <a:xfrm>
            <a:off x="5615305" y="993775"/>
            <a:ext cx="5441315" cy="3161665"/>
            <a:chOff x="8843" y="1565"/>
            <a:chExt cx="8569" cy="4979"/>
          </a:xfrm>
        </p:grpSpPr>
        <p:sp>
          <p:nvSpPr>
            <p:cNvPr id="8" name="文本框 7"/>
            <p:cNvSpPr txBox="1"/>
            <p:nvPr/>
          </p:nvSpPr>
          <p:spPr>
            <a:xfrm>
              <a:off x="16404" y="3702"/>
              <a:ext cx="1008" cy="580"/>
            </a:xfrm>
            <a:prstGeom prst="rect">
              <a:avLst/>
            </a:prstGeom>
            <a:noFill/>
          </p:spPr>
          <p:txBody>
            <a:bodyPr wrap="none" rtlCol="0">
              <a:spAutoFit/>
            </a:bodyPr>
            <a:p>
              <a:pPr algn="l"/>
              <a:r>
                <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rPr>
                <a:t>ATP</a:t>
              </a:r>
              <a:endPar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endParaRPr>
            </a:p>
          </p:txBody>
        </p:sp>
        <p:sp>
          <p:nvSpPr>
            <p:cNvPr id="9" name="文本框 8"/>
            <p:cNvSpPr txBox="1"/>
            <p:nvPr/>
          </p:nvSpPr>
          <p:spPr>
            <a:xfrm>
              <a:off x="9302" y="4282"/>
              <a:ext cx="3628" cy="580"/>
            </a:xfrm>
            <a:prstGeom prst="rect">
              <a:avLst/>
            </a:prstGeom>
            <a:noFill/>
          </p:spPr>
          <p:txBody>
            <a:bodyPr wrap="none" rtlCol="0">
              <a:spAutoFit/>
            </a:bodyPr>
            <a:p>
              <a:pPr algn="l"/>
              <a:r>
                <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rPr>
                <a:t>Ribulose-5-phosphate</a:t>
              </a:r>
              <a:endPar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endParaRPr>
            </a:p>
          </p:txBody>
        </p:sp>
        <p:sp>
          <p:nvSpPr>
            <p:cNvPr id="10" name="文本框 9"/>
            <p:cNvSpPr txBox="1"/>
            <p:nvPr/>
          </p:nvSpPr>
          <p:spPr>
            <a:xfrm>
              <a:off x="8843" y="2291"/>
              <a:ext cx="4238" cy="580"/>
            </a:xfrm>
            <a:prstGeom prst="rect">
              <a:avLst/>
            </a:prstGeom>
            <a:noFill/>
          </p:spPr>
          <p:txBody>
            <a:bodyPr wrap="none" rtlCol="0">
              <a:spAutoFit/>
            </a:bodyPr>
            <a:p>
              <a:pPr algn="l"/>
              <a:r>
                <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rPr>
                <a:t>fructose-2,6-bisphosphate</a:t>
              </a:r>
              <a:endPar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endParaRPr>
            </a:p>
          </p:txBody>
        </p:sp>
        <p:sp>
          <p:nvSpPr>
            <p:cNvPr id="11" name="文本框 10"/>
            <p:cNvSpPr txBox="1"/>
            <p:nvPr/>
          </p:nvSpPr>
          <p:spPr>
            <a:xfrm>
              <a:off x="16304" y="1565"/>
              <a:ext cx="1108" cy="1016"/>
            </a:xfrm>
            <a:prstGeom prst="rect">
              <a:avLst/>
            </a:prstGeom>
            <a:noFill/>
          </p:spPr>
          <p:txBody>
            <a:bodyPr wrap="none" rtlCol="0">
              <a:spAutoFit/>
            </a:bodyPr>
            <a:p>
              <a:pPr algn="l"/>
              <a:r>
                <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endParaRPr>
            </a:p>
            <a:p>
              <a:pPr algn="l"/>
              <a:r>
                <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rPr>
                <a:t>AMP</a:t>
              </a:r>
              <a:endParaRPr kumimoji="1" lang="en-US" altLang="zh-CN" b="1" dirty="0" smtClean="0">
                <a:solidFill>
                  <a:schemeClr val="accent2">
                    <a:lumMod val="75000"/>
                  </a:schemeClr>
                </a:solidFill>
                <a:latin typeface="Times New Roman" panose="02020503050405090304" pitchFamily="18" charset="0"/>
                <a:cs typeface="Times New Roman" panose="02020503050405090304" pitchFamily="18" charset="0"/>
              </a:endParaRPr>
            </a:p>
          </p:txBody>
        </p:sp>
        <p:cxnSp>
          <p:nvCxnSpPr>
            <p:cNvPr id="12" name="曲线连接符 11"/>
            <p:cNvCxnSpPr>
              <a:stCxn id="10" idx="3"/>
            </p:cNvCxnSpPr>
            <p:nvPr/>
          </p:nvCxnSpPr>
          <p:spPr>
            <a:xfrm>
              <a:off x="13081" y="2581"/>
              <a:ext cx="805" cy="3963"/>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3" name="曲线连接符 12"/>
            <p:cNvCxnSpPr>
              <a:stCxn id="9" idx="3"/>
            </p:cNvCxnSpPr>
            <p:nvPr/>
          </p:nvCxnSpPr>
          <p:spPr>
            <a:xfrm>
              <a:off x="12930" y="4572"/>
              <a:ext cx="956" cy="1972"/>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4" name="曲线连接符 13"/>
            <p:cNvCxnSpPr>
              <a:stCxn id="11" idx="1"/>
            </p:cNvCxnSpPr>
            <p:nvPr/>
          </p:nvCxnSpPr>
          <p:spPr>
            <a:xfrm rot="10800000" flipV="1">
              <a:off x="13886" y="2072"/>
              <a:ext cx="2418" cy="4471"/>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5" name="曲线连接符 14"/>
            <p:cNvCxnSpPr>
              <a:stCxn id="8" idx="1"/>
            </p:cNvCxnSpPr>
            <p:nvPr/>
          </p:nvCxnSpPr>
          <p:spPr>
            <a:xfrm rot="10800000" flipV="1">
              <a:off x="13886" y="3991"/>
              <a:ext cx="2518" cy="2551"/>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pic>
          <p:nvPicPr>
            <p:cNvPr id="68" name="图片 67"/>
            <p:cNvPicPr>
              <a:picLocks noChangeAspect="1"/>
            </p:cNvPicPr>
            <p:nvPr/>
          </p:nvPicPr>
          <p:blipFill>
            <a:blip r:embed="rId3"/>
            <a:stretch>
              <a:fillRect/>
            </a:stretch>
          </p:blipFill>
          <p:spPr>
            <a:xfrm>
              <a:off x="12930" y="3319"/>
              <a:ext cx="505" cy="516"/>
            </a:xfrm>
            <a:prstGeom prst="rect">
              <a:avLst/>
            </a:prstGeom>
          </p:spPr>
        </p:pic>
        <p:pic>
          <p:nvPicPr>
            <p:cNvPr id="16" name="图片 15"/>
            <p:cNvPicPr>
              <a:picLocks noChangeAspect="1"/>
            </p:cNvPicPr>
            <p:nvPr/>
          </p:nvPicPr>
          <p:blipFill>
            <a:blip r:embed="rId3"/>
            <a:stretch>
              <a:fillRect/>
            </a:stretch>
          </p:blipFill>
          <p:spPr>
            <a:xfrm>
              <a:off x="12930" y="5009"/>
              <a:ext cx="505" cy="516"/>
            </a:xfrm>
            <a:prstGeom prst="rect">
              <a:avLst/>
            </a:prstGeom>
          </p:spPr>
        </p:pic>
        <p:pic>
          <p:nvPicPr>
            <p:cNvPr id="17" name="图片 16"/>
            <p:cNvPicPr>
              <a:picLocks noChangeAspect="1"/>
            </p:cNvPicPr>
            <p:nvPr/>
          </p:nvPicPr>
          <p:blipFill>
            <a:blip r:embed="rId3"/>
            <a:stretch>
              <a:fillRect/>
            </a:stretch>
          </p:blipFill>
          <p:spPr>
            <a:xfrm>
              <a:off x="15015" y="3060"/>
              <a:ext cx="505" cy="516"/>
            </a:xfrm>
            <a:prstGeom prst="rect">
              <a:avLst/>
            </a:prstGeom>
          </p:spPr>
        </p:pic>
        <p:pic>
          <p:nvPicPr>
            <p:cNvPr id="60" name="图片 59"/>
            <p:cNvPicPr>
              <a:picLocks noChangeAspect="1"/>
            </p:cNvPicPr>
            <p:nvPr/>
          </p:nvPicPr>
          <p:blipFill>
            <a:blip r:embed="rId4"/>
            <a:stretch>
              <a:fillRect/>
            </a:stretch>
          </p:blipFill>
          <p:spPr>
            <a:xfrm>
              <a:off x="15016" y="4572"/>
              <a:ext cx="504" cy="515"/>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3656380" y="-24384"/>
            <a:ext cx="487807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Fate of the glucose carbons</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rcRect l="3201" t="5858" r="2530"/>
          <a:stretch>
            <a:fillRect/>
          </a:stretch>
        </p:blipFill>
        <p:spPr>
          <a:xfrm>
            <a:off x="132715" y="847090"/>
            <a:ext cx="5407025" cy="5354320"/>
          </a:xfrm>
          <a:prstGeom prst="rect">
            <a:avLst/>
          </a:prstGeom>
        </p:spPr>
      </p:pic>
      <p:pic>
        <p:nvPicPr>
          <p:cNvPr id="5" name="图片 4"/>
          <p:cNvPicPr>
            <a:picLocks noChangeAspect="1"/>
          </p:cNvPicPr>
          <p:nvPr/>
        </p:nvPicPr>
        <p:blipFill>
          <a:blip r:embed="rId2"/>
          <a:stretch>
            <a:fillRect/>
          </a:stretch>
        </p:blipFill>
        <p:spPr>
          <a:xfrm>
            <a:off x="5705475" y="4359910"/>
            <a:ext cx="4934585" cy="2483485"/>
          </a:xfrm>
          <a:prstGeom prst="rect">
            <a:avLst/>
          </a:prstGeom>
        </p:spPr>
      </p:pic>
      <p:sp>
        <p:nvSpPr>
          <p:cNvPr id="7" name="文本框 6"/>
          <p:cNvSpPr txBox="1"/>
          <p:nvPr/>
        </p:nvSpPr>
        <p:spPr>
          <a:xfrm>
            <a:off x="5705475" y="752475"/>
            <a:ext cx="6183630" cy="3415030"/>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Just remember the phosphorylated carbons (C-1 and C-6 in hexose) remain phosphorylated in the triose (C-3)</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After the triose isomerase reaction, the carbon atoms derived from C-1, C-2 and C-3 of the starting glucose cannot be chemically distinguished from the C-6, C-5 and C-4, coordinatedly.</a:t>
            </a:r>
            <a:endParaRPr kumimoji="1" lang="en-US" altLang="zh-CN" sz="24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4609832" y="-24384"/>
            <a:ext cx="297116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Pyruvate kinase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rcRect l="773" b="7508"/>
          <a:stretch>
            <a:fillRect/>
          </a:stretch>
        </p:blipFill>
        <p:spPr>
          <a:xfrm>
            <a:off x="7928610" y="-24130"/>
            <a:ext cx="3425190" cy="4075430"/>
          </a:xfrm>
          <a:prstGeom prst="rect">
            <a:avLst/>
          </a:prstGeom>
        </p:spPr>
      </p:pic>
      <p:sp>
        <p:nvSpPr>
          <p:cNvPr id="5" name="文本框 4"/>
          <p:cNvSpPr txBox="1"/>
          <p:nvPr/>
        </p:nvSpPr>
        <p:spPr>
          <a:xfrm>
            <a:off x="244475" y="64770"/>
            <a:ext cx="6216015" cy="2553335"/>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000" b="1" dirty="0" smtClean="0">
                <a:solidFill>
                  <a:srgbClr val="C00000"/>
                </a:solidFill>
                <a:latin typeface="Times New Roman" panose="02020503050405090304" pitchFamily="18" charset="0"/>
                <a:cs typeface="Times New Roman" panose="02020503050405090304" pitchFamily="18" charset="0"/>
              </a:rPr>
              <a:t>Irreversible</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Pyruvate kinase requires K+ and either Mg2+ or Mn2+</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The product pyruvate first appears in its enol form, then tautomerizes rapidly and nonenzymeticly to its keto form, which predominates at neutral pH</a:t>
            </a:r>
            <a:endParaRPr kumimoji="1" lang="en-US" altLang="zh-CN" sz="2000" b="1" dirty="0" smtClean="0">
              <a:latin typeface="Times New Roman" panose="02020503050405090304" pitchFamily="18" charset="0"/>
              <a:cs typeface="Times New Roman" panose="02020503050405090304" pitchFamily="18" charset="0"/>
            </a:endParaRPr>
          </a:p>
        </p:txBody>
      </p:sp>
      <p:pic>
        <p:nvPicPr>
          <p:cNvPr id="6" name="图片 5"/>
          <p:cNvPicPr>
            <a:picLocks noChangeAspect="1"/>
          </p:cNvPicPr>
          <p:nvPr/>
        </p:nvPicPr>
        <p:blipFill>
          <a:blip r:embed="rId2">
            <a:lum bright="-12000" contrast="42000"/>
          </a:blip>
          <a:srcRect l="7753" t="4282" r="2638" b="3056"/>
          <a:stretch>
            <a:fillRect/>
          </a:stretch>
        </p:blipFill>
        <p:spPr>
          <a:xfrm>
            <a:off x="31750" y="2703830"/>
            <a:ext cx="7418070" cy="4104640"/>
          </a:xfrm>
          <a:prstGeom prst="rect">
            <a:avLst/>
          </a:prstGeom>
        </p:spPr>
      </p:pic>
      <p:sp>
        <p:nvSpPr>
          <p:cNvPr id="7" name="文本框 6"/>
          <p:cNvSpPr txBox="1"/>
          <p:nvPr/>
        </p:nvSpPr>
        <p:spPr>
          <a:xfrm>
            <a:off x="7150100" y="4051300"/>
            <a:ext cx="4982845" cy="2861310"/>
          </a:xfrm>
          <a:prstGeom prst="rect">
            <a:avLst/>
          </a:prstGeom>
          <a:noFill/>
        </p:spPr>
        <p:txBody>
          <a:bodyPr wrap="square" rtlCol="0" anchor="t">
            <a:spAutoFit/>
          </a:bodyPr>
          <a:p>
            <a:pPr indent="0" algn="l">
              <a:buFont typeface="Arial" panose="020B0604020202090204" pitchFamily="34" charset="0"/>
              <a:buNone/>
            </a:pPr>
            <a:r>
              <a:rPr kumimoji="1" lang="en-US" altLang="zh-CN" sz="2000" b="1" dirty="0" smtClean="0">
                <a:latin typeface="Times New Roman" panose="02020503050405090304" pitchFamily="18" charset="0"/>
                <a:cs typeface="Times New Roman" panose="02020503050405090304" pitchFamily="18" charset="0"/>
                <a:sym typeface="+mn-ea"/>
              </a:rPr>
              <a:t>Pyruvate kinase is under tight </a:t>
            </a:r>
            <a:r>
              <a:rPr kumimoji="1" lang="en-US" altLang="zh-CN" sz="2000" b="1" dirty="0" smtClean="0">
                <a:solidFill>
                  <a:srgbClr val="C00000"/>
                </a:solidFill>
                <a:latin typeface="Times New Roman" panose="02020503050405090304" pitchFamily="18" charset="0"/>
                <a:cs typeface="Times New Roman" panose="02020503050405090304" pitchFamily="18" charset="0"/>
                <a:sym typeface="+mn-ea"/>
              </a:rPr>
              <a:t>regulation</a:t>
            </a:r>
            <a:r>
              <a:rPr kumimoji="1" lang="en-US" altLang="zh-CN" sz="2000" b="1" dirty="0" smtClean="0">
                <a:latin typeface="Times New Roman" panose="02020503050405090304" pitchFamily="18" charset="0"/>
                <a:cs typeface="Times New Roman" panose="02020503050405090304" pitchFamily="18" charset="0"/>
                <a:sym typeface="+mn-ea"/>
              </a:rPr>
              <a:t> </a:t>
            </a:r>
            <a:endParaRPr kumimoji="1" lang="en-US" altLang="zh-CN" sz="2000" b="1" dirty="0" smtClean="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sym typeface="+mn-ea"/>
              </a:rPr>
              <a:t>High concentrations of ATP, acetyl-CoA and long-chain fatty acids can allosterically inhibit all isozymes </a:t>
            </a:r>
            <a:endParaRPr kumimoji="1" lang="en-US" altLang="zh-CN" sz="2000" b="1" dirty="0" smtClean="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sym typeface="+mn-ea"/>
              </a:rPr>
              <a:t>The liver isozyme is subject to phos-phorylation regulation, which occurs when glucagon is excreted</a:t>
            </a:r>
            <a:endParaRPr kumimoji="1" lang="zh-CN" altLang="en-US"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2968040" y="-24384"/>
            <a:ext cx="625475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Entry of some other carbohydrates</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rcRect t="2667"/>
          <a:stretch>
            <a:fillRect/>
          </a:stretch>
        </p:blipFill>
        <p:spPr>
          <a:xfrm>
            <a:off x="2050415" y="692785"/>
            <a:ext cx="7472680" cy="6165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2854692" y="-24384"/>
            <a:ext cx="648144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Some important figures of glycolysis</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grpSp>
        <p:nvGrpSpPr>
          <p:cNvPr id="151" name="组合 150"/>
          <p:cNvGrpSpPr/>
          <p:nvPr/>
        </p:nvGrpSpPr>
        <p:grpSpPr>
          <a:xfrm>
            <a:off x="1550035" y="753745"/>
            <a:ext cx="8577580" cy="5967730"/>
            <a:chOff x="3258" y="183"/>
            <a:chExt cx="13508" cy="9398"/>
          </a:xfrm>
        </p:grpSpPr>
        <p:grpSp>
          <p:nvGrpSpPr>
            <p:cNvPr id="43" name="组合 42"/>
            <p:cNvGrpSpPr/>
            <p:nvPr/>
          </p:nvGrpSpPr>
          <p:grpSpPr>
            <a:xfrm>
              <a:off x="10549" y="183"/>
              <a:ext cx="5219" cy="7166"/>
              <a:chOff x="0" y="255"/>
              <a:chExt cx="5219" cy="7166"/>
            </a:xfrm>
          </p:grpSpPr>
          <p:sp>
            <p:nvSpPr>
              <p:cNvPr id="13" name="文本框 12"/>
              <p:cNvSpPr txBox="1"/>
              <p:nvPr/>
            </p:nvSpPr>
            <p:spPr>
              <a:xfrm>
                <a:off x="1378" y="255"/>
                <a:ext cx="1430"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glucose</a:t>
                </a:r>
                <a:endParaRPr kumimoji="1" lang="en-US" altLang="zh-CN" b="1" dirty="0" smtClean="0">
                  <a:latin typeface="Times New Roman" panose="02020503050405090304" pitchFamily="18" charset="0"/>
                  <a:cs typeface="Times New Roman" panose="02020503050405090304" pitchFamily="18" charset="0"/>
                </a:endParaRPr>
              </a:p>
            </p:txBody>
          </p:sp>
          <p:sp>
            <p:nvSpPr>
              <p:cNvPr id="19" name="文本框 18"/>
              <p:cNvSpPr txBox="1"/>
              <p:nvPr/>
            </p:nvSpPr>
            <p:spPr>
              <a:xfrm>
                <a:off x="346" y="2369"/>
                <a:ext cx="3462"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glucose-6-phosphate</a:t>
                </a:r>
                <a:endParaRPr kumimoji="1" lang="en-US" altLang="zh-CN" b="1" dirty="0" smtClean="0">
                  <a:latin typeface="Times New Roman" panose="02020503050405090304" pitchFamily="18" charset="0"/>
                  <a:cs typeface="Times New Roman" panose="02020503050405090304" pitchFamily="18" charset="0"/>
                </a:endParaRPr>
              </a:p>
            </p:txBody>
          </p:sp>
          <p:sp>
            <p:nvSpPr>
              <p:cNvPr id="20" name="文本框 19"/>
              <p:cNvSpPr txBox="1"/>
              <p:nvPr/>
            </p:nvSpPr>
            <p:spPr>
              <a:xfrm>
                <a:off x="284" y="4484"/>
                <a:ext cx="3584"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fructose-6-phosphate</a:t>
                </a:r>
                <a:endParaRPr kumimoji="1" lang="en-US" altLang="zh-CN" b="1" dirty="0" smtClean="0">
                  <a:latin typeface="Times New Roman" panose="02020503050405090304" pitchFamily="18" charset="0"/>
                  <a:cs typeface="Times New Roman" panose="02020503050405090304" pitchFamily="18" charset="0"/>
                </a:endParaRPr>
              </a:p>
            </p:txBody>
          </p:sp>
          <p:sp>
            <p:nvSpPr>
              <p:cNvPr id="22" name="文本框 21"/>
              <p:cNvSpPr txBox="1"/>
              <p:nvPr/>
            </p:nvSpPr>
            <p:spPr>
              <a:xfrm>
                <a:off x="0" y="6841"/>
                <a:ext cx="4143"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froctose-1,6-biphosphate</a:t>
                </a:r>
                <a:endParaRPr kumimoji="1" lang="en-US" altLang="zh-CN" b="1" dirty="0" smtClean="0">
                  <a:latin typeface="Times New Roman" panose="02020503050405090304" pitchFamily="18" charset="0"/>
                  <a:cs typeface="Times New Roman" panose="02020503050405090304" pitchFamily="18" charset="0"/>
                </a:endParaRPr>
              </a:p>
            </p:txBody>
          </p:sp>
          <p:grpSp>
            <p:nvGrpSpPr>
              <p:cNvPr id="31" name="组合 30"/>
              <p:cNvGrpSpPr/>
              <p:nvPr/>
            </p:nvGrpSpPr>
            <p:grpSpPr>
              <a:xfrm>
                <a:off x="4361" y="4224"/>
                <a:ext cx="858" cy="1767"/>
                <a:chOff x="4557" y="4202"/>
                <a:chExt cx="1199" cy="2492"/>
              </a:xfrm>
            </p:grpSpPr>
            <p:sp>
              <p:nvSpPr>
                <p:cNvPr id="28" name="矩形 2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9" name="矩形 2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grpSp>
        <p:sp>
          <p:nvSpPr>
            <p:cNvPr id="44" name="文本框 43"/>
            <p:cNvSpPr txBox="1"/>
            <p:nvPr/>
          </p:nvSpPr>
          <p:spPr>
            <a:xfrm>
              <a:off x="6157" y="9001"/>
              <a:ext cx="473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glyceraledehyde 3-phosphate</a:t>
              </a:r>
              <a:endParaRPr kumimoji="1" lang="en-US" altLang="zh-CN" b="1" dirty="0" smtClean="0">
                <a:latin typeface="Times New Roman" panose="02020503050405090304" pitchFamily="18" charset="0"/>
                <a:cs typeface="Times New Roman" panose="02020503050405090304" pitchFamily="18" charset="0"/>
              </a:endParaRPr>
            </a:p>
          </p:txBody>
        </p:sp>
        <p:cxnSp>
          <p:nvCxnSpPr>
            <p:cNvPr id="53" name="曲线连接符 52"/>
            <p:cNvCxnSpPr>
              <a:stCxn id="22"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6" name="曲线连接符 75"/>
            <p:cNvCxnSpPr>
              <a:stCxn id="22" idx="2"/>
              <a:endCxn id="44"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6" name="曲线连接符 85"/>
            <p:cNvCxnSpPr>
              <a:stCxn id="44" idx="1"/>
              <a:endCxn id="79"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11" name="组合 110"/>
            <p:cNvGrpSpPr/>
            <p:nvPr/>
          </p:nvGrpSpPr>
          <p:grpSpPr>
            <a:xfrm>
              <a:off x="3258" y="183"/>
              <a:ext cx="4196" cy="7507"/>
              <a:chOff x="2295" y="183"/>
              <a:chExt cx="4196" cy="7507"/>
            </a:xfrm>
          </p:grpSpPr>
          <p:grpSp>
            <p:nvGrpSpPr>
              <p:cNvPr id="84" name="组合 83"/>
              <p:cNvGrpSpPr/>
              <p:nvPr/>
            </p:nvGrpSpPr>
            <p:grpSpPr>
              <a:xfrm>
                <a:off x="2295" y="183"/>
                <a:ext cx="3998" cy="7507"/>
                <a:chOff x="2276" y="959"/>
                <a:chExt cx="3998" cy="6925"/>
              </a:xfrm>
            </p:grpSpPr>
            <p:sp>
              <p:nvSpPr>
                <p:cNvPr id="79" name="文本框 78"/>
                <p:cNvSpPr txBox="1"/>
                <p:nvPr/>
              </p:nvSpPr>
              <p:spPr>
                <a:xfrm>
                  <a:off x="2276" y="7349"/>
                  <a:ext cx="399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1,3-bisphosphoglycerate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0" name="文本框 79"/>
                <p:cNvSpPr txBox="1"/>
                <p:nvPr/>
              </p:nvSpPr>
              <p:spPr>
                <a:xfrm>
                  <a:off x="2631" y="5741"/>
                  <a:ext cx="328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3-phosphoglycerate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1" name="文本框 80"/>
                <p:cNvSpPr txBox="1"/>
                <p:nvPr/>
              </p:nvSpPr>
              <p:spPr>
                <a:xfrm>
                  <a:off x="2631" y="4152"/>
                  <a:ext cx="328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2-phosphoglycerate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2" name="文本框 81"/>
                <p:cNvSpPr txBox="1"/>
                <p:nvPr/>
              </p:nvSpPr>
              <p:spPr>
                <a:xfrm>
                  <a:off x="2471" y="2556"/>
                  <a:ext cx="360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phosphoenolpyruvate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3" name="文本框 82"/>
                <p:cNvSpPr txBox="1"/>
                <p:nvPr/>
              </p:nvSpPr>
              <p:spPr>
                <a:xfrm>
                  <a:off x="3441" y="959"/>
                  <a:ext cx="166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pyruvate</a:t>
                  </a:r>
                  <a:endParaRPr kumimoji="1" lang="en-US" altLang="zh-CN" b="1" dirty="0" smtClean="0">
                    <a:latin typeface="Times New Roman" panose="02020503050405090304" pitchFamily="18" charset="0"/>
                    <a:cs typeface="Times New Roman" panose="02020503050405090304" pitchFamily="18" charset="0"/>
                  </a:endParaRPr>
                </a:p>
              </p:txBody>
            </p:sp>
          </p:grpSp>
          <p:sp>
            <p:nvSpPr>
              <p:cNvPr id="91" name="左弧形箭头 90"/>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2" name="左弧形箭头 91"/>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4" name="文本框 93"/>
              <p:cNvSpPr txBox="1"/>
              <p:nvPr/>
            </p:nvSpPr>
            <p:spPr>
              <a:xfrm>
                <a:off x="5458" y="785"/>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95" name="文本框 94"/>
              <p:cNvSpPr txBox="1"/>
              <p:nvPr/>
            </p:nvSpPr>
            <p:spPr>
              <a:xfrm>
                <a:off x="5463" y="1365"/>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96" name="文本框 95"/>
              <p:cNvSpPr txBox="1"/>
              <p:nvPr/>
            </p:nvSpPr>
            <p:spPr>
              <a:xfrm>
                <a:off x="5458" y="5950"/>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97" name="文本框 96"/>
              <p:cNvSpPr txBox="1"/>
              <p:nvPr/>
            </p:nvSpPr>
            <p:spPr>
              <a:xfrm>
                <a:off x="5438" y="6713"/>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grpSp>
        <p:grpSp>
          <p:nvGrpSpPr>
            <p:cNvPr id="102" name="组合 101"/>
            <p:cNvGrpSpPr/>
            <p:nvPr/>
          </p:nvGrpSpPr>
          <p:grpSpPr>
            <a:xfrm>
              <a:off x="5685" y="7689"/>
              <a:ext cx="3319" cy="1402"/>
              <a:chOff x="6177" y="7245"/>
              <a:chExt cx="3319" cy="1402"/>
            </a:xfrm>
          </p:grpSpPr>
          <p:sp>
            <p:nvSpPr>
              <p:cNvPr id="93" name="左弧形箭头 92"/>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9" name="文本框 98"/>
              <p:cNvSpPr txBox="1"/>
              <p:nvPr/>
            </p:nvSpPr>
            <p:spPr>
              <a:xfrm>
                <a:off x="7393" y="7245"/>
                <a:ext cx="2103" cy="580"/>
              </a:xfrm>
              <a:prstGeom prst="rect">
                <a:avLst/>
              </a:prstGeom>
              <a:noFill/>
            </p:spPr>
            <p:txBody>
              <a:bodyPr wrap="none" rtlCol="0">
                <a:spAutoFit/>
              </a:bodyPr>
              <a:p>
                <a:pPr algn="ctr"/>
                <a:r>
                  <a:rPr kumimoji="1" lang="en-US" altLang="zh-CN" b="1" dirty="0" smtClean="0">
                    <a:solidFill>
                      <a:srgbClr val="C00000"/>
                    </a:solidFill>
                    <a:latin typeface="Times New Roman" panose="02020503050405090304" pitchFamily="18" charset="0"/>
                    <a:cs typeface="Times New Roman" panose="02020503050405090304" pitchFamily="18" charset="0"/>
                  </a:rPr>
                  <a:t>NADH   H+</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100" name="文本框 99"/>
              <p:cNvSpPr txBox="1"/>
              <p:nvPr/>
            </p:nvSpPr>
            <p:spPr>
              <a:xfrm>
                <a:off x="7453" y="8021"/>
                <a:ext cx="1273"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NAD+</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grpSp>
      </p:grpSp>
      <p:cxnSp>
        <p:nvCxnSpPr>
          <p:cNvPr id="4" name="直接箭头连接符 3"/>
          <p:cNvCxnSpPr>
            <a:stCxn id="82" idx="0"/>
            <a:endCxn id="83" idx="2"/>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5" name="直接箭头连接符 4"/>
          <p:cNvCxnSpPr>
            <a:stCxn id="81" idx="0"/>
            <a:endCxn id="82" idx="2"/>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6" name="直接箭头连接符 5"/>
          <p:cNvCxnSpPr>
            <a:stCxn id="80" idx="0"/>
            <a:endCxn id="81" idx="2"/>
          </p:cNvCxnSpPr>
          <p:nvPr/>
        </p:nvCxnSpPr>
        <p:spPr>
          <a:xfrm flipV="1">
            <a:off x="2819400" y="331978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 name="直接箭头连接符 6"/>
          <p:cNvCxnSpPr>
            <a:stCxn id="79" idx="0"/>
            <a:endCxn id="80" idx="2"/>
          </p:cNvCxnSpPr>
          <p:nvPr/>
        </p:nvCxnSpPr>
        <p:spPr>
          <a:xfrm flipV="1">
            <a:off x="2819400" y="4413885"/>
            <a:ext cx="0" cy="7385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 name="直接箭头连接符 7"/>
          <p:cNvCxnSpPr>
            <a:stCxn id="20" idx="0"/>
            <a:endCxn id="19" idx="2"/>
          </p:cNvCxnSpPr>
          <p:nvPr/>
        </p:nvCxnSpPr>
        <p:spPr>
          <a:xfrm flipV="1">
            <a:off x="7498080" y="2464435"/>
            <a:ext cx="635" cy="97472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10" name="直接箭头连接符 9"/>
          <p:cNvCxnSpPr>
            <a:stCxn id="13" idx="2"/>
            <a:endCxn id="19" idx="0"/>
          </p:cNvCxnSpPr>
          <p:nvPr/>
        </p:nvCxnSpPr>
        <p:spPr>
          <a:xfrm flipH="1">
            <a:off x="7498715" y="1122045"/>
            <a:ext cx="10160" cy="974090"/>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20" idx="2"/>
            <a:endCxn id="22" idx="0"/>
          </p:cNvCxnSpPr>
          <p:nvPr/>
        </p:nvCxnSpPr>
        <p:spPr>
          <a:xfrm flipH="1">
            <a:off x="7495540" y="3807460"/>
            <a:ext cx="2540" cy="112839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grpSp>
        <p:nvGrpSpPr>
          <p:cNvPr id="61" name="组合 60"/>
          <p:cNvGrpSpPr/>
          <p:nvPr/>
        </p:nvGrpSpPr>
        <p:grpSpPr>
          <a:xfrm>
            <a:off x="6346190" y="1152525"/>
            <a:ext cx="1149350" cy="849630"/>
            <a:chOff x="10649" y="781"/>
            <a:chExt cx="1810" cy="1338"/>
          </a:xfrm>
        </p:grpSpPr>
        <p:sp>
          <p:nvSpPr>
            <p:cNvPr id="54" name="文本框 53"/>
            <p:cNvSpPr txBox="1"/>
            <p:nvPr/>
          </p:nvSpPr>
          <p:spPr>
            <a:xfrm>
              <a:off x="10649" y="781"/>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55" name="文本框 54"/>
            <p:cNvSpPr txBox="1"/>
            <p:nvPr/>
          </p:nvSpPr>
          <p:spPr>
            <a:xfrm>
              <a:off x="10649" y="1539"/>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60" name="右弧形箭头 59"/>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12" name="组合 11"/>
          <p:cNvGrpSpPr/>
          <p:nvPr/>
        </p:nvGrpSpPr>
        <p:grpSpPr>
          <a:xfrm>
            <a:off x="6346190" y="3963670"/>
            <a:ext cx="1149350" cy="849630"/>
            <a:chOff x="10649" y="781"/>
            <a:chExt cx="1810" cy="1338"/>
          </a:xfrm>
        </p:grpSpPr>
        <p:sp>
          <p:nvSpPr>
            <p:cNvPr id="14" name="文本框 13"/>
            <p:cNvSpPr txBox="1"/>
            <p:nvPr/>
          </p:nvSpPr>
          <p:spPr>
            <a:xfrm>
              <a:off x="10649" y="781"/>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15" name="文本框 14"/>
            <p:cNvSpPr txBox="1"/>
            <p:nvPr/>
          </p:nvSpPr>
          <p:spPr>
            <a:xfrm>
              <a:off x="10649" y="1539"/>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16" name="右弧形箭头 15"/>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45" name="文本框 44"/>
          <p:cNvSpPr txBox="1"/>
          <p:nvPr/>
        </p:nvSpPr>
        <p:spPr>
          <a:xfrm>
            <a:off x="8180070" y="6352540"/>
            <a:ext cx="2983230" cy="36830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dihydroxyacetone phosphate</a:t>
            </a:r>
            <a:endParaRPr kumimoji="1" lang="en-US" altLang="zh-CN" b="1" dirty="0" smtClean="0">
              <a:latin typeface="Times New Roman" panose="02020503050405090304" pitchFamily="18" charset="0"/>
              <a:cs typeface="Times New Roman" panose="02020503050405090304" pitchFamily="18" charset="0"/>
            </a:endParaRPr>
          </a:p>
        </p:txBody>
      </p:sp>
      <p:grpSp>
        <p:nvGrpSpPr>
          <p:cNvPr id="17" name="组合 16"/>
          <p:cNvGrpSpPr/>
          <p:nvPr/>
        </p:nvGrpSpPr>
        <p:grpSpPr>
          <a:xfrm>
            <a:off x="1550035" y="753745"/>
            <a:ext cx="8577580" cy="5967730"/>
            <a:chOff x="3258" y="183"/>
            <a:chExt cx="13508" cy="9398"/>
          </a:xfrm>
        </p:grpSpPr>
        <p:grpSp>
          <p:nvGrpSpPr>
            <p:cNvPr id="18" name="组合 17"/>
            <p:cNvGrpSpPr/>
            <p:nvPr/>
          </p:nvGrpSpPr>
          <p:grpSpPr>
            <a:xfrm>
              <a:off x="10549" y="183"/>
              <a:ext cx="5219" cy="7166"/>
              <a:chOff x="0" y="255"/>
              <a:chExt cx="5219" cy="7166"/>
            </a:xfrm>
          </p:grpSpPr>
          <p:sp>
            <p:nvSpPr>
              <p:cNvPr id="21" name="文本框 20"/>
              <p:cNvSpPr txBox="1"/>
              <p:nvPr/>
            </p:nvSpPr>
            <p:spPr>
              <a:xfrm>
                <a:off x="1378" y="255"/>
                <a:ext cx="1430"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glucose</a:t>
                </a:r>
                <a:endParaRPr kumimoji="1" lang="en-US" altLang="zh-CN" b="1" dirty="0" smtClean="0">
                  <a:latin typeface="Times New Roman" panose="02020503050405090304" pitchFamily="18" charset="0"/>
                  <a:cs typeface="Times New Roman" panose="02020503050405090304" pitchFamily="18" charset="0"/>
                </a:endParaRPr>
              </a:p>
            </p:txBody>
          </p:sp>
          <p:sp>
            <p:nvSpPr>
              <p:cNvPr id="24" name="文本框 23"/>
              <p:cNvSpPr txBox="1"/>
              <p:nvPr/>
            </p:nvSpPr>
            <p:spPr>
              <a:xfrm>
                <a:off x="346" y="2369"/>
                <a:ext cx="3462"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glucose-6-phosphate</a:t>
                </a:r>
                <a:endParaRPr kumimoji="1" lang="en-US" altLang="zh-CN" b="1" dirty="0" smtClean="0">
                  <a:latin typeface="Times New Roman" panose="02020503050405090304" pitchFamily="18" charset="0"/>
                  <a:cs typeface="Times New Roman" panose="02020503050405090304" pitchFamily="18" charset="0"/>
                </a:endParaRPr>
              </a:p>
            </p:txBody>
          </p:sp>
          <p:sp>
            <p:nvSpPr>
              <p:cNvPr id="25" name="文本框 24"/>
              <p:cNvSpPr txBox="1"/>
              <p:nvPr/>
            </p:nvSpPr>
            <p:spPr>
              <a:xfrm>
                <a:off x="284" y="4484"/>
                <a:ext cx="3584"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fructose-6-phosphate</a:t>
                </a:r>
                <a:endParaRPr kumimoji="1" lang="en-US" altLang="zh-CN" b="1" dirty="0" smtClean="0">
                  <a:latin typeface="Times New Roman" panose="02020503050405090304" pitchFamily="18" charset="0"/>
                  <a:cs typeface="Times New Roman" panose="02020503050405090304" pitchFamily="18" charset="0"/>
                </a:endParaRPr>
              </a:p>
            </p:txBody>
          </p:sp>
          <p:sp>
            <p:nvSpPr>
              <p:cNvPr id="27" name="文本框 26"/>
              <p:cNvSpPr txBox="1"/>
              <p:nvPr/>
            </p:nvSpPr>
            <p:spPr>
              <a:xfrm>
                <a:off x="0" y="6841"/>
                <a:ext cx="4143"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froctose-1,6-biphosphate</a:t>
                </a:r>
                <a:endParaRPr kumimoji="1" lang="en-US" altLang="zh-CN" b="1" dirty="0" smtClean="0">
                  <a:latin typeface="Times New Roman" panose="02020503050405090304" pitchFamily="18" charset="0"/>
                  <a:cs typeface="Times New Roman" panose="02020503050405090304" pitchFamily="18" charset="0"/>
                </a:endParaRPr>
              </a:p>
            </p:txBody>
          </p:sp>
          <p:grpSp>
            <p:nvGrpSpPr>
              <p:cNvPr id="37" name="组合 36"/>
              <p:cNvGrpSpPr/>
              <p:nvPr/>
            </p:nvGrpSpPr>
            <p:grpSpPr>
              <a:xfrm>
                <a:off x="4361" y="4224"/>
                <a:ext cx="858" cy="1767"/>
                <a:chOff x="4557" y="4202"/>
                <a:chExt cx="1199" cy="2492"/>
              </a:xfrm>
            </p:grpSpPr>
            <p:sp>
              <p:nvSpPr>
                <p:cNvPr id="38" name="矩形 3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9" name="矩形 3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grpSp>
        <p:sp>
          <p:nvSpPr>
            <p:cNvPr id="40" name="文本框 39"/>
            <p:cNvSpPr txBox="1"/>
            <p:nvPr/>
          </p:nvSpPr>
          <p:spPr>
            <a:xfrm>
              <a:off x="6157" y="9001"/>
              <a:ext cx="473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glyceraledehyde 3-phosphate</a:t>
              </a:r>
              <a:endParaRPr kumimoji="1" lang="en-US" altLang="zh-CN" b="1" dirty="0" smtClean="0">
                <a:latin typeface="Times New Roman" panose="02020503050405090304" pitchFamily="18" charset="0"/>
                <a:cs typeface="Times New Roman" panose="02020503050405090304" pitchFamily="18" charset="0"/>
              </a:endParaRPr>
            </a:p>
          </p:txBody>
        </p:sp>
        <p:cxnSp>
          <p:nvCxnSpPr>
            <p:cNvPr id="41" name="曲线连接符 40"/>
            <p:cNvCxnSpPr>
              <a:stCxn id="27"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46" name="曲线连接符 45"/>
            <p:cNvCxnSpPr>
              <a:stCxn id="27" idx="2"/>
              <a:endCxn id="40"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47" name="曲线连接符 46"/>
            <p:cNvCxnSpPr>
              <a:stCxn id="40" idx="1"/>
              <a:endCxn id="50"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48" name="组合 47"/>
            <p:cNvGrpSpPr/>
            <p:nvPr/>
          </p:nvGrpSpPr>
          <p:grpSpPr>
            <a:xfrm>
              <a:off x="3258" y="183"/>
              <a:ext cx="4196" cy="7507"/>
              <a:chOff x="2295" y="183"/>
              <a:chExt cx="4196" cy="7507"/>
            </a:xfrm>
          </p:grpSpPr>
          <p:grpSp>
            <p:nvGrpSpPr>
              <p:cNvPr id="49" name="组合 48"/>
              <p:cNvGrpSpPr/>
              <p:nvPr/>
            </p:nvGrpSpPr>
            <p:grpSpPr>
              <a:xfrm>
                <a:off x="2295" y="183"/>
                <a:ext cx="3998" cy="7507"/>
                <a:chOff x="2276" y="959"/>
                <a:chExt cx="3998" cy="6925"/>
              </a:xfrm>
            </p:grpSpPr>
            <p:sp>
              <p:nvSpPr>
                <p:cNvPr id="50" name="文本框 49"/>
                <p:cNvSpPr txBox="1"/>
                <p:nvPr/>
              </p:nvSpPr>
              <p:spPr>
                <a:xfrm>
                  <a:off x="2276" y="7349"/>
                  <a:ext cx="399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1,3-bisphosphoglycerate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51" name="文本框 50"/>
                <p:cNvSpPr txBox="1"/>
                <p:nvPr/>
              </p:nvSpPr>
              <p:spPr>
                <a:xfrm>
                  <a:off x="2631" y="5741"/>
                  <a:ext cx="328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3-phosphoglycerate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52" name="文本框 51"/>
                <p:cNvSpPr txBox="1"/>
                <p:nvPr/>
              </p:nvSpPr>
              <p:spPr>
                <a:xfrm>
                  <a:off x="2631" y="4152"/>
                  <a:ext cx="328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2-phosphoglycerate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56" name="文本框 55"/>
                <p:cNvSpPr txBox="1"/>
                <p:nvPr/>
              </p:nvSpPr>
              <p:spPr>
                <a:xfrm>
                  <a:off x="2471" y="2556"/>
                  <a:ext cx="360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phosphoenolpyruvate</a:t>
                  </a:r>
                  <a:endParaRPr kumimoji="1" lang="en-US" altLang="zh-CN" b="1" dirty="0" smtClean="0">
                    <a:latin typeface="Times New Roman" panose="02020503050405090304" pitchFamily="18" charset="0"/>
                    <a:cs typeface="Times New Roman" panose="02020503050405090304" pitchFamily="18" charset="0"/>
                  </a:endParaRPr>
                </a:p>
              </p:txBody>
            </p:sp>
            <p:sp>
              <p:nvSpPr>
                <p:cNvPr id="57" name="文本框 56"/>
                <p:cNvSpPr txBox="1"/>
                <p:nvPr/>
              </p:nvSpPr>
              <p:spPr>
                <a:xfrm>
                  <a:off x="3441" y="959"/>
                  <a:ext cx="166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pyruvate</a:t>
                  </a:r>
                  <a:endParaRPr kumimoji="1" lang="en-US" altLang="zh-CN" b="1" dirty="0" smtClean="0">
                    <a:latin typeface="Times New Roman" panose="02020503050405090304" pitchFamily="18" charset="0"/>
                    <a:cs typeface="Times New Roman" panose="02020503050405090304" pitchFamily="18" charset="0"/>
                  </a:endParaRPr>
                </a:p>
              </p:txBody>
            </p:sp>
          </p:grpSp>
          <p:sp>
            <p:nvSpPr>
              <p:cNvPr id="58" name="左弧形箭头 57"/>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9" name="左弧形箭头 58"/>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2" name="文本框 61"/>
              <p:cNvSpPr txBox="1"/>
              <p:nvPr/>
            </p:nvSpPr>
            <p:spPr>
              <a:xfrm>
                <a:off x="5458" y="785"/>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63" name="文本框 62"/>
              <p:cNvSpPr txBox="1"/>
              <p:nvPr/>
            </p:nvSpPr>
            <p:spPr>
              <a:xfrm>
                <a:off x="5463" y="1365"/>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64" name="文本框 63"/>
              <p:cNvSpPr txBox="1"/>
              <p:nvPr/>
            </p:nvSpPr>
            <p:spPr>
              <a:xfrm>
                <a:off x="5458" y="5950"/>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65" name="文本框 64"/>
              <p:cNvSpPr txBox="1"/>
              <p:nvPr/>
            </p:nvSpPr>
            <p:spPr>
              <a:xfrm>
                <a:off x="5438" y="6713"/>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grpSp>
        <p:grpSp>
          <p:nvGrpSpPr>
            <p:cNvPr id="66" name="组合 65"/>
            <p:cNvGrpSpPr/>
            <p:nvPr/>
          </p:nvGrpSpPr>
          <p:grpSpPr>
            <a:xfrm>
              <a:off x="5685" y="7689"/>
              <a:ext cx="3319" cy="1402"/>
              <a:chOff x="6177" y="7245"/>
              <a:chExt cx="3319" cy="1402"/>
            </a:xfrm>
          </p:grpSpPr>
          <p:sp>
            <p:nvSpPr>
              <p:cNvPr id="67" name="左弧形箭头 66"/>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8" name="文本框 67"/>
              <p:cNvSpPr txBox="1"/>
              <p:nvPr/>
            </p:nvSpPr>
            <p:spPr>
              <a:xfrm>
                <a:off x="7393" y="7245"/>
                <a:ext cx="2103" cy="580"/>
              </a:xfrm>
              <a:prstGeom prst="rect">
                <a:avLst/>
              </a:prstGeom>
              <a:noFill/>
            </p:spPr>
            <p:txBody>
              <a:bodyPr wrap="none" rtlCol="0">
                <a:spAutoFit/>
              </a:bodyPr>
              <a:p>
                <a:pPr algn="ctr"/>
                <a:r>
                  <a:rPr kumimoji="1" lang="en-US" altLang="zh-CN" b="1" dirty="0" smtClean="0">
                    <a:solidFill>
                      <a:srgbClr val="C00000"/>
                    </a:solidFill>
                    <a:latin typeface="Times New Roman" panose="02020503050405090304" pitchFamily="18" charset="0"/>
                    <a:cs typeface="Times New Roman" panose="02020503050405090304" pitchFamily="18" charset="0"/>
                  </a:rPr>
                  <a:t>NADH   H+</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69" name="文本框 68"/>
              <p:cNvSpPr txBox="1"/>
              <p:nvPr/>
            </p:nvSpPr>
            <p:spPr>
              <a:xfrm>
                <a:off x="7453" y="8021"/>
                <a:ext cx="1273"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NAD+</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grpSp>
      </p:grpSp>
      <p:cxnSp>
        <p:nvCxnSpPr>
          <p:cNvPr id="70" name="直接箭头连接符 69"/>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V="1">
            <a:off x="2819400" y="331978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3" name="直接箭头连接符 72"/>
          <p:cNvCxnSpPr/>
          <p:nvPr/>
        </p:nvCxnSpPr>
        <p:spPr>
          <a:xfrm flipV="1">
            <a:off x="2819400" y="4413885"/>
            <a:ext cx="0" cy="7385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74" name="组合 73"/>
          <p:cNvGrpSpPr/>
          <p:nvPr/>
        </p:nvGrpSpPr>
        <p:grpSpPr>
          <a:xfrm>
            <a:off x="1550035" y="753745"/>
            <a:ext cx="8577580" cy="5967730"/>
            <a:chOff x="3258" y="183"/>
            <a:chExt cx="13508" cy="9398"/>
          </a:xfrm>
        </p:grpSpPr>
        <p:grpSp>
          <p:nvGrpSpPr>
            <p:cNvPr id="75" name="组合 74"/>
            <p:cNvGrpSpPr/>
            <p:nvPr/>
          </p:nvGrpSpPr>
          <p:grpSpPr>
            <a:xfrm>
              <a:off x="10549" y="183"/>
              <a:ext cx="5219" cy="7166"/>
              <a:chOff x="0" y="255"/>
              <a:chExt cx="5219" cy="7166"/>
            </a:xfrm>
          </p:grpSpPr>
          <p:sp>
            <p:nvSpPr>
              <p:cNvPr id="77" name="文本框 76"/>
              <p:cNvSpPr txBox="1"/>
              <p:nvPr/>
            </p:nvSpPr>
            <p:spPr>
              <a:xfrm>
                <a:off x="1378" y="255"/>
                <a:ext cx="1430"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glucose</a:t>
                </a:r>
                <a:endParaRPr kumimoji="1" lang="en-US" altLang="zh-CN" b="1" dirty="0" smtClean="0">
                  <a:latin typeface="Times New Roman" panose="02020503050405090304" pitchFamily="18" charset="0"/>
                  <a:cs typeface="Times New Roman" panose="02020503050405090304" pitchFamily="18" charset="0"/>
                </a:endParaRPr>
              </a:p>
            </p:txBody>
          </p:sp>
          <p:sp>
            <p:nvSpPr>
              <p:cNvPr id="78" name="文本框 77"/>
              <p:cNvSpPr txBox="1"/>
              <p:nvPr/>
            </p:nvSpPr>
            <p:spPr>
              <a:xfrm>
                <a:off x="346" y="2369"/>
                <a:ext cx="3462"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glucose-6-phosphate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5" name="文本框 84"/>
              <p:cNvSpPr txBox="1"/>
              <p:nvPr/>
            </p:nvSpPr>
            <p:spPr>
              <a:xfrm>
                <a:off x="284" y="4484"/>
                <a:ext cx="3584"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fructose-6-phosphate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7" name="文本框 86"/>
              <p:cNvSpPr txBox="1"/>
              <p:nvPr/>
            </p:nvSpPr>
            <p:spPr>
              <a:xfrm>
                <a:off x="0" y="6841"/>
                <a:ext cx="4143"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froctose-1,6-biphosphate</a:t>
                </a:r>
                <a:endParaRPr kumimoji="1" lang="en-US" altLang="zh-CN" b="1" dirty="0" smtClean="0">
                  <a:latin typeface="Times New Roman" panose="02020503050405090304" pitchFamily="18" charset="0"/>
                  <a:cs typeface="Times New Roman" panose="02020503050405090304" pitchFamily="18" charset="0"/>
                </a:endParaRPr>
              </a:p>
            </p:txBody>
          </p:sp>
          <p:grpSp>
            <p:nvGrpSpPr>
              <p:cNvPr id="88" name="组合 87"/>
              <p:cNvGrpSpPr/>
              <p:nvPr/>
            </p:nvGrpSpPr>
            <p:grpSpPr>
              <a:xfrm>
                <a:off x="4361" y="4224"/>
                <a:ext cx="858" cy="1767"/>
                <a:chOff x="4557" y="4202"/>
                <a:chExt cx="1199" cy="2492"/>
              </a:xfrm>
            </p:grpSpPr>
            <p:sp>
              <p:nvSpPr>
                <p:cNvPr id="89" name="矩形 88"/>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0" name="矩形 89"/>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grpSp>
        <p:sp>
          <p:nvSpPr>
            <p:cNvPr id="98" name="文本框 97"/>
            <p:cNvSpPr txBox="1"/>
            <p:nvPr/>
          </p:nvSpPr>
          <p:spPr>
            <a:xfrm>
              <a:off x="6157" y="9001"/>
              <a:ext cx="473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glyceraledehyde 3-phosphate</a:t>
              </a:r>
              <a:endParaRPr kumimoji="1" lang="en-US" altLang="zh-CN" b="1" dirty="0" smtClean="0">
                <a:latin typeface="Times New Roman" panose="02020503050405090304" pitchFamily="18" charset="0"/>
                <a:cs typeface="Times New Roman" panose="02020503050405090304" pitchFamily="18" charset="0"/>
              </a:endParaRPr>
            </a:p>
          </p:txBody>
        </p:sp>
        <p:cxnSp>
          <p:nvCxnSpPr>
            <p:cNvPr id="101" name="曲线连接符 100"/>
            <p:cNvCxnSpPr>
              <a:stCxn id="87"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03" name="曲线连接符 102"/>
            <p:cNvCxnSpPr>
              <a:stCxn id="87" idx="2"/>
              <a:endCxn id="98"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104" name="曲线连接符 103"/>
            <p:cNvCxnSpPr>
              <a:stCxn id="98" idx="1"/>
              <a:endCxn id="107"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05" name="组合 104"/>
            <p:cNvGrpSpPr/>
            <p:nvPr/>
          </p:nvGrpSpPr>
          <p:grpSpPr>
            <a:xfrm>
              <a:off x="3258" y="183"/>
              <a:ext cx="4196" cy="7507"/>
              <a:chOff x="2295" y="183"/>
              <a:chExt cx="4196" cy="7507"/>
            </a:xfrm>
          </p:grpSpPr>
          <p:grpSp>
            <p:nvGrpSpPr>
              <p:cNvPr id="106" name="组合 105"/>
              <p:cNvGrpSpPr/>
              <p:nvPr/>
            </p:nvGrpSpPr>
            <p:grpSpPr>
              <a:xfrm>
                <a:off x="2295" y="183"/>
                <a:ext cx="3998" cy="7507"/>
                <a:chOff x="2276" y="959"/>
                <a:chExt cx="3998" cy="6925"/>
              </a:xfrm>
            </p:grpSpPr>
            <p:sp>
              <p:nvSpPr>
                <p:cNvPr id="107" name="文本框 106"/>
                <p:cNvSpPr txBox="1"/>
                <p:nvPr/>
              </p:nvSpPr>
              <p:spPr>
                <a:xfrm>
                  <a:off x="2276" y="7349"/>
                  <a:ext cx="399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1,3-bisphosphoglycerate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108" name="文本框 107"/>
                <p:cNvSpPr txBox="1"/>
                <p:nvPr/>
              </p:nvSpPr>
              <p:spPr>
                <a:xfrm>
                  <a:off x="2631" y="5741"/>
                  <a:ext cx="328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3-phosphoglycerate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109" name="文本框 108"/>
                <p:cNvSpPr txBox="1"/>
                <p:nvPr/>
              </p:nvSpPr>
              <p:spPr>
                <a:xfrm>
                  <a:off x="2631" y="4152"/>
                  <a:ext cx="328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2-phosphoglycerate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110" name="文本框 109"/>
                <p:cNvSpPr txBox="1"/>
                <p:nvPr/>
              </p:nvSpPr>
              <p:spPr>
                <a:xfrm>
                  <a:off x="2471" y="2556"/>
                  <a:ext cx="360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phosphoenolpyruvate</a:t>
                  </a:r>
                  <a:endParaRPr kumimoji="1" lang="en-US" altLang="zh-CN" b="1" dirty="0" smtClean="0">
                    <a:latin typeface="Times New Roman" panose="02020503050405090304" pitchFamily="18" charset="0"/>
                    <a:cs typeface="Times New Roman" panose="02020503050405090304" pitchFamily="18" charset="0"/>
                  </a:endParaRPr>
                </a:p>
              </p:txBody>
            </p:sp>
            <p:sp>
              <p:nvSpPr>
                <p:cNvPr id="112" name="文本框 111"/>
                <p:cNvSpPr txBox="1"/>
                <p:nvPr/>
              </p:nvSpPr>
              <p:spPr>
                <a:xfrm>
                  <a:off x="3441" y="959"/>
                  <a:ext cx="166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pyruvate</a:t>
                  </a:r>
                  <a:endParaRPr kumimoji="1" lang="en-US" altLang="zh-CN" b="1" dirty="0" smtClean="0">
                    <a:latin typeface="Times New Roman" panose="02020503050405090304" pitchFamily="18" charset="0"/>
                    <a:cs typeface="Times New Roman" panose="02020503050405090304" pitchFamily="18" charset="0"/>
                  </a:endParaRPr>
                </a:p>
              </p:txBody>
            </p:sp>
          </p:grpSp>
          <p:sp>
            <p:nvSpPr>
              <p:cNvPr id="113" name="左弧形箭头 112"/>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4" name="左弧形箭头 113"/>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5" name="文本框 114"/>
              <p:cNvSpPr txBox="1"/>
              <p:nvPr/>
            </p:nvSpPr>
            <p:spPr>
              <a:xfrm>
                <a:off x="5458" y="785"/>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116" name="文本框 115"/>
              <p:cNvSpPr txBox="1"/>
              <p:nvPr/>
            </p:nvSpPr>
            <p:spPr>
              <a:xfrm>
                <a:off x="5463" y="1365"/>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117" name="文本框 116"/>
              <p:cNvSpPr txBox="1"/>
              <p:nvPr/>
            </p:nvSpPr>
            <p:spPr>
              <a:xfrm>
                <a:off x="5458" y="5950"/>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118" name="文本框 117"/>
              <p:cNvSpPr txBox="1"/>
              <p:nvPr/>
            </p:nvSpPr>
            <p:spPr>
              <a:xfrm>
                <a:off x="5438" y="6713"/>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grpSp>
        <p:grpSp>
          <p:nvGrpSpPr>
            <p:cNvPr id="119" name="组合 118"/>
            <p:cNvGrpSpPr/>
            <p:nvPr/>
          </p:nvGrpSpPr>
          <p:grpSpPr>
            <a:xfrm>
              <a:off x="5685" y="7689"/>
              <a:ext cx="3319" cy="1402"/>
              <a:chOff x="6177" y="7245"/>
              <a:chExt cx="3319" cy="1402"/>
            </a:xfrm>
          </p:grpSpPr>
          <p:sp>
            <p:nvSpPr>
              <p:cNvPr id="120" name="左弧形箭头 119"/>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1" name="文本框 120"/>
              <p:cNvSpPr txBox="1"/>
              <p:nvPr/>
            </p:nvSpPr>
            <p:spPr>
              <a:xfrm>
                <a:off x="7393" y="7245"/>
                <a:ext cx="2103" cy="580"/>
              </a:xfrm>
              <a:prstGeom prst="rect">
                <a:avLst/>
              </a:prstGeom>
              <a:noFill/>
            </p:spPr>
            <p:txBody>
              <a:bodyPr wrap="none" rtlCol="0">
                <a:spAutoFit/>
              </a:bodyPr>
              <a:p>
                <a:pPr algn="ctr"/>
                <a:r>
                  <a:rPr kumimoji="1" lang="en-US" altLang="zh-CN" b="1" dirty="0" smtClean="0">
                    <a:solidFill>
                      <a:srgbClr val="C00000"/>
                    </a:solidFill>
                    <a:latin typeface="Times New Roman" panose="02020503050405090304" pitchFamily="18" charset="0"/>
                    <a:cs typeface="Times New Roman" panose="02020503050405090304" pitchFamily="18" charset="0"/>
                  </a:rPr>
                  <a:t>NADH   H+</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122" name="文本框 121"/>
              <p:cNvSpPr txBox="1"/>
              <p:nvPr/>
            </p:nvSpPr>
            <p:spPr>
              <a:xfrm>
                <a:off x="7453" y="8021"/>
                <a:ext cx="1273"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NAD+</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grpSp>
      </p:grpSp>
      <p:cxnSp>
        <p:nvCxnSpPr>
          <p:cNvPr id="123" name="直接箭头连接符 122"/>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24" name="直接箭头连接符 123"/>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sp>
        <p:nvSpPr>
          <p:cNvPr id="125" name="文本框 124"/>
          <p:cNvSpPr txBox="1"/>
          <p:nvPr/>
        </p:nvSpPr>
        <p:spPr>
          <a:xfrm>
            <a:off x="8949055" y="1738630"/>
            <a:ext cx="2735580" cy="2306955"/>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net energy change:</a:t>
            </a:r>
            <a:endParaRPr kumimoji="1" lang="en-US" altLang="zh-CN" b="1" dirty="0" smtClean="0">
              <a:latin typeface="Times New Roman" panose="02020503050405090304" pitchFamily="18" charset="0"/>
              <a:cs typeface="Times New Roman" panose="02020503050405090304" pitchFamily="18" charset="0"/>
            </a:endParaRPr>
          </a:p>
          <a:p>
            <a:pPr algn="l"/>
            <a:endParaRPr kumimoji="1" lang="en-US" altLang="zh-CN" b="1" dirty="0" smtClean="0">
              <a:latin typeface="Times New Roman" panose="02020503050405090304" pitchFamily="18" charset="0"/>
              <a:cs typeface="Times New Roman" panose="02020503050405090304" pitchFamily="18" charset="0"/>
            </a:endParaRPr>
          </a:p>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- 2ATP + </a:t>
            </a:r>
            <a:r>
              <a:rPr kumimoji="1" lang="en-US" altLang="zh-CN" b="1" dirty="0" smtClean="0">
                <a:solidFill>
                  <a:srgbClr val="C00000"/>
                </a:solidFill>
                <a:latin typeface="Times New Roman" panose="02020503050405090304" pitchFamily="18" charset="0"/>
                <a:cs typeface="Times New Roman" panose="02020503050405090304" pitchFamily="18" charset="0"/>
              </a:rPr>
              <a:t>4ATP + 2NADH</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a:p>
            <a:pPr algn="l"/>
            <a:endParaRPr kumimoji="1" lang="en-US" altLang="zh-CN" b="1" dirty="0" smtClean="0">
              <a:solidFill>
                <a:schemeClr val="tx1"/>
              </a:solidFill>
              <a:latin typeface="Times New Roman" panose="02020503050405090304" pitchFamily="18" charset="0"/>
              <a:cs typeface="Times New Roman" panose="02020503050405090304" pitchFamily="18" charset="0"/>
            </a:endParaRPr>
          </a:p>
          <a:p>
            <a:pPr algn="l"/>
            <a:r>
              <a:rPr kumimoji="1" lang="en-US" altLang="zh-CN" b="1" dirty="0" smtClean="0">
                <a:solidFill>
                  <a:schemeClr val="tx1"/>
                </a:solidFill>
                <a:latin typeface="Times New Roman" panose="02020503050405090304" pitchFamily="18" charset="0"/>
                <a:cs typeface="Times New Roman" panose="02020503050405090304" pitchFamily="18" charset="0"/>
              </a:rPr>
              <a:t>(1NADH = 2.5 ATP)</a:t>
            </a:r>
            <a:endParaRPr kumimoji="1" lang="en-US" altLang="zh-CN" b="1" dirty="0" smtClean="0">
              <a:solidFill>
                <a:schemeClr val="tx1"/>
              </a:solidFill>
              <a:latin typeface="Times New Roman" panose="02020503050405090304" pitchFamily="18" charset="0"/>
              <a:cs typeface="Times New Roman" panose="02020503050405090304" pitchFamily="18" charset="0"/>
            </a:endParaRPr>
          </a:p>
          <a:p>
            <a:pPr algn="l"/>
            <a:endParaRPr kumimoji="1" lang="en-US" altLang="zh-CN" b="1" dirty="0" smtClean="0">
              <a:solidFill>
                <a:schemeClr val="tx1"/>
              </a:solidFill>
              <a:latin typeface="Times New Roman" panose="02020503050405090304" pitchFamily="18" charset="0"/>
              <a:cs typeface="Times New Roman" panose="02020503050405090304" pitchFamily="18" charset="0"/>
            </a:endParaRPr>
          </a:p>
          <a:p>
            <a:pPr algn="l"/>
            <a:r>
              <a:rPr kumimoji="1" lang="en-US" altLang="zh-CN" b="1" dirty="0" smtClean="0">
                <a:solidFill>
                  <a:schemeClr val="tx1"/>
                </a:solidFill>
                <a:latin typeface="Times New Roman" panose="02020503050405090304" pitchFamily="18" charset="0"/>
                <a:cs typeface="Times New Roman" panose="02020503050405090304" pitchFamily="18" charset="0"/>
              </a:rPr>
              <a:t>= 7ATP/Glucose</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a:p>
            <a:pPr algn="l"/>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4384407" y="-24384"/>
            <a:ext cx="342201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Preparatory phase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tretch>
            <a:fillRect/>
          </a:stretch>
        </p:blipFill>
        <p:spPr>
          <a:xfrm>
            <a:off x="27940" y="617855"/>
            <a:ext cx="6362700" cy="6103620"/>
          </a:xfrm>
          <a:prstGeom prst="rect">
            <a:avLst/>
          </a:prstGeom>
        </p:spPr>
      </p:pic>
      <p:sp>
        <p:nvSpPr>
          <p:cNvPr id="6" name="文本框 5"/>
          <p:cNvSpPr txBox="1"/>
          <p:nvPr/>
        </p:nvSpPr>
        <p:spPr>
          <a:xfrm>
            <a:off x="6772275" y="617855"/>
            <a:ext cx="5334000" cy="6247130"/>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Two priming reactions in this phase, phosphorylation of glucose and phosphory-lation of F-6-P, each consumes an ATP.</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In the preparatory phase of glycolysis, two ATPs are required for stimulation. No substrate level phosphorylation, no oxidative phosphorylation.</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The hexose is finally hydrolyzed to two triose, glyceraldehyde 3-phosphate and dihydroxy-acetone phosphate after four steps.</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Phosphorylation can retain the intermediates in cell, conserve energy in the formation of phosphate esters and activates the reactions by providing binding energy between phosphate groups and certain sites in the enzyme.</a:t>
            </a:r>
            <a:endParaRPr kumimoji="1" lang="en-US" altLang="zh-CN" sz="20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4892090" y="-24384"/>
            <a:ext cx="240665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Payoff phase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sp>
        <p:nvSpPr>
          <p:cNvPr id="4" name="文本框 3"/>
          <p:cNvSpPr txBox="1"/>
          <p:nvPr/>
        </p:nvSpPr>
        <p:spPr>
          <a:xfrm>
            <a:off x="7538085" y="1727200"/>
            <a:ext cx="4483735" cy="4030980"/>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Remember that one glucose has been converted to two glyceraldehyde-3-phosphate in the preparatory phase.</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Each phospho-triose generates 2ATP and 1 NADH through two substrate level phosphorylation reactions and one dehydrogenation reaction.</a:t>
            </a:r>
            <a:endParaRPr kumimoji="1" lang="en-US" altLang="zh-CN"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smtClean="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tretch>
            <a:fillRect/>
          </a:stretch>
        </p:blipFill>
        <p:spPr>
          <a:xfrm>
            <a:off x="159385" y="763905"/>
            <a:ext cx="7378700" cy="59575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9" name="组合 238"/>
          <p:cNvGrpSpPr/>
          <p:nvPr/>
        </p:nvGrpSpPr>
        <p:grpSpPr>
          <a:xfrm>
            <a:off x="488950" y="59690"/>
            <a:ext cx="11130280" cy="6692900"/>
            <a:chOff x="1058" y="306"/>
            <a:chExt cx="16991" cy="10540"/>
          </a:xfrm>
        </p:grpSpPr>
        <p:grpSp>
          <p:nvGrpSpPr>
            <p:cNvPr id="143" name="组合 142"/>
            <p:cNvGrpSpPr/>
            <p:nvPr/>
          </p:nvGrpSpPr>
          <p:grpSpPr>
            <a:xfrm>
              <a:off x="1821" y="822"/>
              <a:ext cx="14507" cy="8912"/>
              <a:chOff x="2160" y="1243"/>
              <a:chExt cx="14507" cy="8912"/>
            </a:xfrm>
          </p:grpSpPr>
          <p:pic>
            <p:nvPicPr>
              <p:cNvPr id="131" name="图片 130" descr="1997749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6660000">
                <a:off x="10710" y="760"/>
                <a:ext cx="1437" cy="3665"/>
              </a:xfrm>
              <a:prstGeom prst="rect">
                <a:avLst/>
              </a:prstGeom>
            </p:spPr>
          </p:pic>
          <p:grpSp>
            <p:nvGrpSpPr>
              <p:cNvPr id="142" name="组合 141"/>
              <p:cNvGrpSpPr/>
              <p:nvPr/>
            </p:nvGrpSpPr>
            <p:grpSpPr>
              <a:xfrm>
                <a:off x="2160" y="1243"/>
                <a:ext cx="14507" cy="8912"/>
                <a:chOff x="2160" y="1243"/>
                <a:chExt cx="14507" cy="8912"/>
              </a:xfrm>
            </p:grpSpPr>
            <p:grpSp>
              <p:nvGrpSpPr>
                <p:cNvPr id="135" name="组合 134"/>
                <p:cNvGrpSpPr/>
                <p:nvPr/>
              </p:nvGrpSpPr>
              <p:grpSpPr>
                <a:xfrm>
                  <a:off x="2160" y="1243"/>
                  <a:ext cx="14507" cy="8912"/>
                  <a:chOff x="2160" y="1435"/>
                  <a:chExt cx="14507" cy="8912"/>
                </a:xfrm>
              </p:grpSpPr>
              <p:sp>
                <p:nvSpPr>
                  <p:cNvPr id="3" name="文本框 2"/>
                  <p:cNvSpPr txBox="1"/>
                  <p:nvPr/>
                </p:nvSpPr>
                <p:spPr>
                  <a:xfrm>
                    <a:off x="6892" y="5450"/>
                    <a:ext cx="4695" cy="919"/>
                  </a:xfrm>
                  <a:prstGeom prst="rect">
                    <a:avLst/>
                  </a:prstGeom>
                  <a:noFill/>
                </p:spPr>
                <p:txBody>
                  <a:bodyPr wrap="square" rtlCol="0">
                    <a:spAutoFit/>
                  </a:bodyPr>
                  <a:p>
                    <a:pPr algn="ctr"/>
                    <a:r>
                      <a:rPr kumimoji="1" lang="en-US" altLang="zh-CN" sz="3200" b="1" dirty="0">
                        <a:solidFill>
                          <a:schemeClr val="tx1"/>
                        </a:solidFill>
                        <a:latin typeface="Times New Roman" panose="02020503050405090304" pitchFamily="18" charset="0"/>
                        <a:cs typeface="Times New Roman" panose="02020503050405090304" pitchFamily="18" charset="0"/>
                      </a:rPr>
                      <a:t>Citric acid cycle</a:t>
                    </a:r>
                    <a:endParaRPr kumimoji="1" lang="en-US" altLang="zh-CN" sz="3200" b="1" dirty="0">
                      <a:solidFill>
                        <a:schemeClr val="tx1"/>
                      </a:solidFill>
                      <a:latin typeface="Times New Roman" panose="02020503050405090304" pitchFamily="18" charset="0"/>
                      <a:cs typeface="Times New Roman" panose="02020503050405090304" pitchFamily="18" charset="0"/>
                    </a:endParaRPr>
                  </a:p>
                </p:txBody>
              </p:sp>
              <p:grpSp>
                <p:nvGrpSpPr>
                  <p:cNvPr id="134" name="组合 133"/>
                  <p:cNvGrpSpPr/>
                  <p:nvPr/>
                </p:nvGrpSpPr>
                <p:grpSpPr>
                  <a:xfrm>
                    <a:off x="2160" y="1435"/>
                    <a:ext cx="14507" cy="8912"/>
                    <a:chOff x="2143" y="1051"/>
                    <a:chExt cx="14507" cy="8912"/>
                  </a:xfrm>
                </p:grpSpPr>
                <p:grpSp>
                  <p:nvGrpSpPr>
                    <p:cNvPr id="129" name="组合 128"/>
                    <p:cNvGrpSpPr/>
                    <p:nvPr/>
                  </p:nvGrpSpPr>
                  <p:grpSpPr>
                    <a:xfrm>
                      <a:off x="2143" y="1051"/>
                      <a:ext cx="14507" cy="8912"/>
                      <a:chOff x="449" y="1665"/>
                      <a:chExt cx="12337" cy="8724"/>
                    </a:xfrm>
                  </p:grpSpPr>
                  <p:pic>
                    <p:nvPicPr>
                      <p:cNvPr id="61" name="图片 60" descr="1997749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4440000">
                        <a:off x="2916" y="1195"/>
                        <a:ext cx="1440" cy="3587"/>
                      </a:xfrm>
                      <a:prstGeom prst="rect">
                        <a:avLst/>
                      </a:prstGeom>
                    </p:spPr>
                  </p:pic>
                  <p:sp>
                    <p:nvSpPr>
                      <p:cNvPr id="107" name="文本框 106"/>
                      <p:cNvSpPr txBox="1"/>
                      <p:nvPr/>
                    </p:nvSpPr>
                    <p:spPr>
                      <a:xfrm>
                        <a:off x="9713" y="8431"/>
                        <a:ext cx="2467" cy="568"/>
                      </a:xfrm>
                      <a:prstGeom prst="rect">
                        <a:avLst/>
                      </a:prstGeom>
                      <a:noFill/>
                    </p:spPr>
                    <p:txBody>
                      <a:bodyPr wrap="square" rtlCol="0" anchor="t">
                        <a:spAutoFit/>
                      </a:bodyPr>
                      <a:p>
                        <a:pPr algn="l"/>
                        <a:r>
                          <a:rPr kumimoji="1" lang="en-US" altLang="zh-CN" b="1" dirty="0">
                            <a:latin typeface="Times New Roman" panose="02020503050405090304" pitchFamily="18" charset="0"/>
                            <a:cs typeface="Times New Roman" panose="02020503050405090304" pitchFamily="18" charset="0"/>
                          </a:rPr>
                          <a:t>ɑ-ketoglutarate</a:t>
                        </a:r>
                        <a:endParaRPr kumimoji="1" lang="en-US" altLang="zh-CN" b="1" dirty="0">
                          <a:latin typeface="Times New Roman" panose="02020503050405090304" pitchFamily="18" charset="0"/>
                          <a:cs typeface="Times New Roman" panose="02020503050405090304" pitchFamily="18" charset="0"/>
                        </a:endParaRPr>
                      </a:p>
                    </p:txBody>
                  </p:sp>
                  <p:grpSp>
                    <p:nvGrpSpPr>
                      <p:cNvPr id="108" name="组合 107"/>
                      <p:cNvGrpSpPr/>
                      <p:nvPr/>
                    </p:nvGrpSpPr>
                    <p:grpSpPr>
                      <a:xfrm>
                        <a:off x="449" y="1665"/>
                        <a:ext cx="12337" cy="8724"/>
                        <a:chOff x="449" y="1665"/>
                        <a:chExt cx="12337" cy="8725"/>
                      </a:xfrm>
                    </p:grpSpPr>
                    <p:sp>
                      <p:nvSpPr>
                        <p:cNvPr id="109" name="文本框 108"/>
                        <p:cNvSpPr txBox="1"/>
                        <p:nvPr/>
                      </p:nvSpPr>
                      <p:spPr>
                        <a:xfrm>
                          <a:off x="6195" y="1665"/>
                          <a:ext cx="2088" cy="568"/>
                        </a:xfrm>
                        <a:prstGeom prst="rect">
                          <a:avLst/>
                        </a:prstGeom>
                        <a:noFill/>
                      </p:spPr>
                      <p:txBody>
                        <a:bodyPr wrap="square" rtlCol="0">
                          <a:spAutoFit/>
                        </a:bodyPr>
                        <a:p>
                          <a:pPr algn="l"/>
                          <a:r>
                            <a:rPr kumimoji="1" lang="en-US" altLang="zh-CN" b="1" dirty="0">
                              <a:latin typeface="Times New Roman" panose="02020503050405090304" pitchFamily="18" charset="0"/>
                              <a:cs typeface="Times New Roman" panose="02020503050405090304" pitchFamily="18" charset="0"/>
                            </a:rPr>
                            <a:t>Acetyl-CoA</a:t>
                          </a:r>
                          <a:endParaRPr kumimoji="1" lang="en-US" altLang="zh-CN" b="1" dirty="0">
                            <a:latin typeface="Times New Roman" panose="02020503050405090304" pitchFamily="18" charset="0"/>
                            <a:cs typeface="Times New Roman" panose="02020503050405090304" pitchFamily="18" charset="0"/>
                          </a:endParaRPr>
                        </a:p>
                      </p:txBody>
                    </p:sp>
                    <p:grpSp>
                      <p:nvGrpSpPr>
                        <p:cNvPr id="111" name="组合 110"/>
                        <p:cNvGrpSpPr/>
                        <p:nvPr/>
                      </p:nvGrpSpPr>
                      <p:grpSpPr>
                        <a:xfrm rot="0">
                          <a:off x="5087" y="2269"/>
                          <a:ext cx="5779" cy="8121"/>
                          <a:chOff x="9863" y="-192"/>
                          <a:chExt cx="5525" cy="5563"/>
                        </a:xfrm>
                      </p:grpSpPr>
                      <p:grpSp>
                        <p:nvGrpSpPr>
                          <p:cNvPr id="112" name="组合 111"/>
                          <p:cNvGrpSpPr/>
                          <p:nvPr/>
                        </p:nvGrpSpPr>
                        <p:grpSpPr>
                          <a:xfrm>
                            <a:off x="9863" y="-192"/>
                            <a:ext cx="5525" cy="1116"/>
                            <a:chOff x="9447" y="-186"/>
                            <a:chExt cx="5525" cy="1116"/>
                          </a:xfrm>
                        </p:grpSpPr>
                        <p:sp>
                          <p:nvSpPr>
                            <p:cNvPr id="113" name="文本框 112"/>
                            <p:cNvSpPr txBox="1"/>
                            <p:nvPr/>
                          </p:nvSpPr>
                          <p:spPr>
                            <a:xfrm>
                              <a:off x="13684" y="541"/>
                              <a:ext cx="1288" cy="389"/>
                            </a:xfrm>
                            <a:prstGeom prst="rect">
                              <a:avLst/>
                            </a:prstGeom>
                            <a:noFill/>
                          </p:spPr>
                          <p:txBody>
                            <a:bodyPr wrap="square" rtlCol="0">
                              <a:spAutoFit/>
                            </a:bodyPr>
                            <a:p>
                              <a:pPr algn="l"/>
                              <a:r>
                                <a:rPr kumimoji="1" lang="en-US" altLang="zh-CN" b="1" dirty="0">
                                  <a:latin typeface="Times New Roman" panose="02020503050405090304" pitchFamily="18" charset="0"/>
                                  <a:cs typeface="Times New Roman" panose="02020503050405090304" pitchFamily="18" charset="0"/>
                                </a:rPr>
                                <a:t>citrate</a:t>
                              </a:r>
                              <a:endParaRPr kumimoji="1" lang="en-US" altLang="zh-CN" b="1" dirty="0">
                                <a:latin typeface="Times New Roman" panose="02020503050405090304" pitchFamily="18" charset="0"/>
                                <a:cs typeface="Times New Roman" panose="02020503050405090304" pitchFamily="18" charset="0"/>
                              </a:endParaRPr>
                            </a:p>
                          </p:txBody>
                        </p:sp>
                        <p:sp>
                          <p:nvSpPr>
                            <p:cNvPr id="114" name="文本框 113"/>
                            <p:cNvSpPr txBox="1"/>
                            <p:nvPr/>
                          </p:nvSpPr>
                          <p:spPr>
                            <a:xfrm>
                              <a:off x="9447" y="-186"/>
                              <a:ext cx="2188" cy="389"/>
                            </a:xfrm>
                            <a:prstGeom prst="rect">
                              <a:avLst/>
                            </a:prstGeom>
                            <a:noFill/>
                          </p:spPr>
                          <p:txBody>
                            <a:bodyPr wrap="square" rtlCol="0">
                              <a:spAutoFit/>
                            </a:bodyPr>
                            <a:p>
                              <a:pPr algn="l"/>
                              <a:r>
                                <a:rPr kumimoji="1" lang="en-US" altLang="zh-CN" b="1" dirty="0">
                                  <a:latin typeface="Times New Roman" panose="02020503050405090304" pitchFamily="18" charset="0"/>
                                  <a:cs typeface="Times New Roman" panose="02020503050405090304" pitchFamily="18" charset="0"/>
                                </a:rPr>
                                <a:t>oxaloacetate</a:t>
                              </a:r>
                              <a:endParaRPr kumimoji="1" lang="en-US" altLang="zh-CN" b="1" dirty="0">
                                <a:latin typeface="Times New Roman" panose="02020503050405090304" pitchFamily="18" charset="0"/>
                                <a:cs typeface="Times New Roman" panose="02020503050405090304" pitchFamily="18" charset="0"/>
                              </a:endParaRPr>
                            </a:p>
                          </p:txBody>
                        </p:sp>
                      </p:grpSp>
                      <p:sp>
                        <p:nvSpPr>
                          <p:cNvPr id="115" name="文本框 114"/>
                          <p:cNvSpPr txBox="1"/>
                          <p:nvPr/>
                        </p:nvSpPr>
                        <p:spPr>
                          <a:xfrm>
                            <a:off x="10288" y="4982"/>
                            <a:ext cx="2357" cy="389"/>
                          </a:xfrm>
                          <a:prstGeom prst="rect">
                            <a:avLst/>
                          </a:prstGeom>
                          <a:noFill/>
                        </p:spPr>
                        <p:txBody>
                          <a:bodyPr wrap="square" rtlCol="0">
                            <a:spAutoFit/>
                          </a:bodyPr>
                          <a:p>
                            <a:pPr algn="l"/>
                            <a:r>
                              <a:rPr kumimoji="1" lang="en-US" altLang="zh-CN" b="1" dirty="0">
                                <a:latin typeface="Times New Roman" panose="02020503050405090304" pitchFamily="18" charset="0"/>
                                <a:cs typeface="Times New Roman" panose="02020503050405090304" pitchFamily="18" charset="0"/>
                              </a:rPr>
                              <a:t>succinyl-CoA</a:t>
                            </a:r>
                            <a:endParaRPr kumimoji="1" lang="en-US" altLang="zh-CN" b="1" dirty="0">
                              <a:latin typeface="Times New Roman" panose="02020503050405090304" pitchFamily="18" charset="0"/>
                              <a:cs typeface="Times New Roman" panose="02020503050405090304" pitchFamily="18" charset="0"/>
                            </a:endParaRPr>
                          </a:p>
                        </p:txBody>
                      </p:sp>
                    </p:grpSp>
                    <p:sp>
                      <p:nvSpPr>
                        <p:cNvPr id="117" name="文本框 116"/>
                        <p:cNvSpPr txBox="1"/>
                        <p:nvPr/>
                      </p:nvSpPr>
                      <p:spPr>
                        <a:xfrm>
                          <a:off x="11078" y="5596"/>
                          <a:ext cx="1708" cy="568"/>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isocitrate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118" name="文本框 117"/>
                        <p:cNvSpPr txBox="1"/>
                        <p:nvPr/>
                      </p:nvSpPr>
                      <p:spPr>
                        <a:xfrm>
                          <a:off x="449" y="6539"/>
                          <a:ext cx="1708" cy="568"/>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fumarate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119" name="文本框 118"/>
                        <p:cNvSpPr txBox="1"/>
                        <p:nvPr/>
                      </p:nvSpPr>
                      <p:spPr>
                        <a:xfrm>
                          <a:off x="1473" y="3844"/>
                          <a:ext cx="1328" cy="568"/>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malate</a:t>
                          </a:r>
                          <a:endParaRPr kumimoji="1" lang="en-US" altLang="zh-CN" b="1" dirty="0" smtClean="0">
                            <a:latin typeface="Times New Roman" panose="02020503050405090304" pitchFamily="18" charset="0"/>
                            <a:cs typeface="Times New Roman" panose="02020503050405090304" pitchFamily="18" charset="0"/>
                          </a:endParaRPr>
                        </a:p>
                      </p:txBody>
                    </p:sp>
                  </p:grpSp>
                  <p:pic>
                    <p:nvPicPr>
                      <p:cNvPr id="122" name="图片 121" descr="1997749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2540000">
                        <a:off x="10885" y="6094"/>
                        <a:ext cx="1440" cy="2671"/>
                      </a:xfrm>
                      <a:prstGeom prst="rect">
                        <a:avLst/>
                      </a:prstGeom>
                    </p:spPr>
                  </p:pic>
                  <p:pic>
                    <p:nvPicPr>
                      <p:cNvPr id="126" name="图片 125" descr="1997749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7080000" flipH="1">
                        <a:off x="7979" y="1752"/>
                        <a:ext cx="1245" cy="2480"/>
                      </a:xfrm>
                      <a:prstGeom prst="rect">
                        <a:avLst/>
                      </a:prstGeom>
                    </p:spPr>
                  </p:pic>
                </p:grpSp>
                <p:sp>
                  <p:nvSpPr>
                    <p:cNvPr id="133" name="文本框 132"/>
                    <p:cNvSpPr txBox="1"/>
                    <p:nvPr/>
                  </p:nvSpPr>
                  <p:spPr>
                    <a:xfrm>
                      <a:off x="3983" y="8542"/>
                      <a:ext cx="1708"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succinate</a:t>
                      </a:r>
                      <a:endParaRPr kumimoji="1" lang="en-US" altLang="zh-CN" b="1" dirty="0" smtClean="0">
                        <a:latin typeface="Times New Roman" panose="02020503050405090304" pitchFamily="18" charset="0"/>
                        <a:cs typeface="Times New Roman" panose="02020503050405090304" pitchFamily="18" charset="0"/>
                      </a:endParaRPr>
                    </a:p>
                  </p:txBody>
                </p:sp>
              </p:grpSp>
            </p:grpSp>
            <p:sp>
              <p:nvSpPr>
                <p:cNvPr id="136" name="文本框 135"/>
                <p:cNvSpPr txBox="1"/>
                <p:nvPr/>
              </p:nvSpPr>
              <p:spPr>
                <a:xfrm>
                  <a:off x="4547" y="3060"/>
                  <a:ext cx="3718" cy="580"/>
                </a:xfrm>
                <a:prstGeom prst="rect">
                  <a:avLst/>
                </a:prstGeom>
                <a:noFill/>
              </p:spPr>
              <p:txBody>
                <a:bodyPr wrap="square" rtlCol="0">
                  <a:spAutoFit/>
                </a:bodyPr>
                <a:p>
                  <a:pPr algn="ctr"/>
                  <a:r>
                    <a:rPr kumimoji="1" lang="en-US" altLang="zh-CN" b="1" dirty="0" smtClean="0">
                      <a:solidFill>
                        <a:srgbClr val="0070C0"/>
                      </a:solidFill>
                      <a:latin typeface="Times New Roman" panose="02020503050405090304" pitchFamily="18" charset="0"/>
                      <a:cs typeface="Times New Roman" panose="02020503050405090304" pitchFamily="18" charset="0"/>
                    </a:rPr>
                    <a:t>malate dehydrogenase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37" name="文本框 136"/>
                <p:cNvSpPr txBox="1"/>
                <p:nvPr/>
              </p:nvSpPr>
              <p:spPr>
                <a:xfrm>
                  <a:off x="9132" y="2716"/>
                  <a:ext cx="2698" cy="580"/>
                </a:xfrm>
                <a:prstGeom prst="rect">
                  <a:avLst/>
                </a:prstGeom>
                <a:noFill/>
              </p:spPr>
              <p:txBody>
                <a:bodyPr wrap="square" rtlCol="0">
                  <a:spAutoFit/>
                </a:bodyPr>
                <a:p>
                  <a:pPr algn="ctr"/>
                  <a:r>
                    <a:rPr kumimoji="1" lang="en-US" altLang="zh-CN" b="1" dirty="0" smtClean="0">
                      <a:solidFill>
                        <a:srgbClr val="0070C0"/>
                      </a:solidFill>
                      <a:latin typeface="Times New Roman" panose="02020503050405090304" pitchFamily="18" charset="0"/>
                      <a:cs typeface="Times New Roman" panose="02020503050405090304" pitchFamily="18" charset="0"/>
                    </a:rPr>
                    <a:t>citrate synthase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38" name="文本框 137"/>
                <p:cNvSpPr txBox="1"/>
                <p:nvPr/>
              </p:nvSpPr>
              <p:spPr>
                <a:xfrm>
                  <a:off x="3453" y="5261"/>
                  <a:ext cx="1728" cy="580"/>
                </a:xfrm>
                <a:prstGeom prst="rect">
                  <a:avLst/>
                </a:prstGeom>
                <a:noFill/>
              </p:spPr>
              <p:txBody>
                <a:bodyPr wrap="squar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fumarase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39" name="文本框 138"/>
                <p:cNvSpPr txBox="1"/>
                <p:nvPr/>
              </p:nvSpPr>
              <p:spPr>
                <a:xfrm>
                  <a:off x="4115" y="7082"/>
                  <a:ext cx="4098" cy="580"/>
                </a:xfrm>
                <a:prstGeom prst="rect">
                  <a:avLst/>
                </a:prstGeom>
                <a:noFill/>
              </p:spPr>
              <p:txBody>
                <a:bodyPr wrap="squar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succinate dehydrogenase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41" name="文本框 140"/>
                <p:cNvSpPr txBox="1"/>
                <p:nvPr/>
              </p:nvSpPr>
              <p:spPr>
                <a:xfrm>
                  <a:off x="6479" y="8298"/>
                  <a:ext cx="2438" cy="1016"/>
                </a:xfrm>
                <a:prstGeom prst="rect">
                  <a:avLst/>
                </a:prstGeom>
                <a:noFill/>
              </p:spPr>
              <p:txBody>
                <a:bodyPr wrap="squar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succinyl-CoA </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synthetase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grpSp>
        </p:grpSp>
        <p:sp>
          <p:nvSpPr>
            <p:cNvPr id="145" name="文本框 144"/>
            <p:cNvSpPr txBox="1"/>
            <p:nvPr/>
          </p:nvSpPr>
          <p:spPr>
            <a:xfrm>
              <a:off x="8578" y="7539"/>
              <a:ext cx="4400" cy="1016"/>
            </a:xfrm>
            <a:prstGeom prst="rect">
              <a:avLst/>
            </a:prstGeom>
            <a:noFill/>
          </p:spPr>
          <p:txBody>
            <a:bodyPr wrap="square" rtlCol="0" anchor="t">
              <a:spAutoFit/>
            </a:bodyPr>
            <a:p>
              <a:pPr algn="ctr"/>
              <a:r>
                <a:rPr kumimoji="1" lang="en-US" altLang="zh-CN" b="1" dirty="0">
                  <a:solidFill>
                    <a:srgbClr val="0070C0"/>
                  </a:solidFill>
                  <a:latin typeface="Times New Roman" panose="02020503050405090304" pitchFamily="18" charset="0"/>
                  <a:cs typeface="Times New Roman" panose="02020503050405090304" pitchFamily="18" charset="0"/>
                  <a:sym typeface="+mn-ea"/>
                </a:rPr>
                <a:t>ɑ-ketoglutarate </a:t>
              </a:r>
              <a:r>
                <a:rPr kumimoji="1" lang="en-US" altLang="zh-CN" b="1" dirty="0" smtClean="0">
                  <a:solidFill>
                    <a:srgbClr val="0070C0"/>
                  </a:solidFill>
                  <a:latin typeface="Times New Roman" panose="02020503050405090304" pitchFamily="18" charset="0"/>
                  <a:cs typeface="Times New Roman" panose="02020503050405090304" pitchFamily="18" charset="0"/>
                </a:rPr>
                <a:t>dehydrogenase complex</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47" name="文本框 146"/>
            <p:cNvSpPr txBox="1"/>
            <p:nvPr/>
          </p:nvSpPr>
          <p:spPr>
            <a:xfrm>
              <a:off x="10697" y="6081"/>
              <a:ext cx="4098" cy="580"/>
            </a:xfrm>
            <a:prstGeom prst="rect">
              <a:avLst/>
            </a:prstGeom>
            <a:noFill/>
          </p:spPr>
          <p:txBody>
            <a:bodyPr wrap="squar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isocitrate dehydrogenase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50" name="文本框 149"/>
            <p:cNvSpPr txBox="1"/>
            <p:nvPr/>
          </p:nvSpPr>
          <p:spPr>
            <a:xfrm>
              <a:off x="12239" y="3994"/>
              <a:ext cx="1708" cy="580"/>
            </a:xfrm>
            <a:prstGeom prst="rect">
              <a:avLst/>
            </a:prstGeom>
            <a:noFill/>
          </p:spPr>
          <p:txBody>
            <a:bodyPr wrap="squar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aconitase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pic>
          <p:nvPicPr>
            <p:cNvPr id="154" name="图片 153" descr="36331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460000">
              <a:off x="12952" y="3535"/>
              <a:ext cx="2462" cy="870"/>
            </a:xfrm>
            <a:prstGeom prst="rect">
              <a:avLst/>
            </a:prstGeom>
          </p:spPr>
        </p:pic>
        <p:pic>
          <p:nvPicPr>
            <p:cNvPr id="161" name="图片 160" descr="36331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700000">
              <a:off x="10139" y="8535"/>
              <a:ext cx="3596" cy="728"/>
            </a:xfrm>
            <a:prstGeom prst="rect">
              <a:avLst/>
            </a:prstGeom>
          </p:spPr>
        </p:pic>
        <p:pic>
          <p:nvPicPr>
            <p:cNvPr id="162" name="图片 161" descr="36331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0000">
              <a:off x="5220" y="8745"/>
              <a:ext cx="2614" cy="672"/>
            </a:xfrm>
            <a:prstGeom prst="rect">
              <a:avLst/>
            </a:prstGeom>
          </p:spPr>
        </p:pic>
        <p:pic>
          <p:nvPicPr>
            <p:cNvPr id="163" name="图片 162" descr="36331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940000">
              <a:off x="2441" y="6884"/>
              <a:ext cx="2519" cy="870"/>
            </a:xfrm>
            <a:prstGeom prst="rect">
              <a:avLst/>
            </a:prstGeom>
          </p:spPr>
        </p:pic>
        <p:pic>
          <p:nvPicPr>
            <p:cNvPr id="164" name="图片 163" descr="36331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640000">
              <a:off x="1712" y="4338"/>
              <a:ext cx="2476" cy="870"/>
            </a:xfrm>
            <a:prstGeom prst="rect">
              <a:avLst/>
            </a:prstGeom>
          </p:spPr>
        </p:pic>
        <p:sp>
          <p:nvSpPr>
            <p:cNvPr id="165" name="文本框 164"/>
            <p:cNvSpPr txBox="1"/>
            <p:nvPr/>
          </p:nvSpPr>
          <p:spPr>
            <a:xfrm>
              <a:off x="14468" y="1094"/>
              <a:ext cx="1668"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pyruvate</a:t>
              </a:r>
              <a:endParaRPr kumimoji="1" lang="en-US" altLang="zh-CN" b="1" dirty="0" smtClean="0">
                <a:latin typeface="Times New Roman" panose="02020503050405090304" pitchFamily="18" charset="0"/>
                <a:cs typeface="Times New Roman" panose="02020503050405090304" pitchFamily="18" charset="0"/>
              </a:endParaRPr>
            </a:p>
          </p:txBody>
        </p:sp>
        <p:pic>
          <p:nvPicPr>
            <p:cNvPr id="168" name="图片 167" descr="1997749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400000" flipV="1">
              <a:off x="11667" y="-994"/>
              <a:ext cx="1612" cy="4211"/>
            </a:xfrm>
            <a:prstGeom prst="rect">
              <a:avLst/>
            </a:prstGeom>
          </p:spPr>
        </p:pic>
        <p:sp>
          <p:nvSpPr>
            <p:cNvPr id="169" name="文本框 168"/>
            <p:cNvSpPr txBox="1"/>
            <p:nvPr/>
          </p:nvSpPr>
          <p:spPr>
            <a:xfrm>
              <a:off x="11621" y="306"/>
              <a:ext cx="5428" cy="580"/>
            </a:xfrm>
            <a:prstGeom prst="rect">
              <a:avLst/>
            </a:prstGeom>
            <a:noFill/>
          </p:spPr>
          <p:txBody>
            <a:bodyPr wrap="squar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pyruvate dehydrogenase complex</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76" name="左弧形箭头 175"/>
            <p:cNvSpPr/>
            <p:nvPr/>
          </p:nvSpPr>
          <p:spPr>
            <a:xfrm rot="14580000">
              <a:off x="4722" y="752"/>
              <a:ext cx="867" cy="1885"/>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solidFill>
                  <a:schemeClr val="tx1"/>
                </a:solidFill>
              </a:endParaRPr>
            </a:p>
          </p:txBody>
        </p:sp>
        <p:sp>
          <p:nvSpPr>
            <p:cNvPr id="177" name="左弧形箭头 176"/>
            <p:cNvSpPr/>
            <p:nvPr/>
          </p:nvSpPr>
          <p:spPr>
            <a:xfrm rot="8400000">
              <a:off x="2400" y="6860"/>
              <a:ext cx="1100" cy="1812"/>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solidFill>
                  <a:schemeClr val="tx1"/>
                </a:solidFill>
              </a:endParaRPr>
            </a:p>
          </p:txBody>
        </p:sp>
        <p:sp>
          <p:nvSpPr>
            <p:cNvPr id="178" name="左弧形箭头 177"/>
            <p:cNvSpPr/>
            <p:nvPr/>
          </p:nvSpPr>
          <p:spPr>
            <a:xfrm rot="6600000">
              <a:off x="6017" y="8919"/>
              <a:ext cx="750" cy="1505"/>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solidFill>
                  <a:schemeClr val="tx1"/>
                </a:solidFill>
              </a:endParaRPr>
            </a:p>
          </p:txBody>
        </p:sp>
        <p:sp>
          <p:nvSpPr>
            <p:cNvPr id="179" name="文本框 178"/>
            <p:cNvSpPr txBox="1"/>
            <p:nvPr/>
          </p:nvSpPr>
          <p:spPr>
            <a:xfrm>
              <a:off x="3169" y="1211"/>
              <a:ext cx="1273" cy="580"/>
            </a:xfrm>
            <a:prstGeom prst="rect">
              <a:avLst/>
            </a:prstGeom>
            <a:noFill/>
          </p:spPr>
          <p:txBody>
            <a:bodyPr wrap="squar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NAD+</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180" name="文本框 179"/>
            <p:cNvSpPr txBox="1"/>
            <p:nvPr/>
          </p:nvSpPr>
          <p:spPr>
            <a:xfrm>
              <a:off x="4894" y="514"/>
              <a:ext cx="1348" cy="580"/>
            </a:xfrm>
            <a:prstGeom prst="rect">
              <a:avLst/>
            </a:prstGeom>
            <a:noFill/>
          </p:spPr>
          <p:txBody>
            <a:bodyPr wrap="squar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NADH</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grpSp>
          <p:nvGrpSpPr>
            <p:cNvPr id="225" name="组合 224"/>
            <p:cNvGrpSpPr/>
            <p:nvPr/>
          </p:nvGrpSpPr>
          <p:grpSpPr>
            <a:xfrm>
              <a:off x="14809" y="5773"/>
              <a:ext cx="3240" cy="2406"/>
              <a:chOff x="14809" y="5771"/>
              <a:chExt cx="3240" cy="2406"/>
            </a:xfrm>
          </p:grpSpPr>
          <p:sp>
            <p:nvSpPr>
              <p:cNvPr id="181" name="左弧形箭头 180"/>
              <p:cNvSpPr/>
              <p:nvPr/>
            </p:nvSpPr>
            <p:spPr>
              <a:xfrm rot="900000">
                <a:off x="15335" y="5771"/>
                <a:ext cx="1184" cy="1278"/>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solidFill>
                    <a:schemeClr val="tx1"/>
                  </a:solidFill>
                </a:endParaRPr>
              </a:p>
            </p:txBody>
          </p:sp>
          <p:sp>
            <p:nvSpPr>
              <p:cNvPr id="182" name="文本框 181"/>
              <p:cNvSpPr txBox="1"/>
              <p:nvPr/>
            </p:nvSpPr>
            <p:spPr>
              <a:xfrm>
                <a:off x="16664" y="5849"/>
                <a:ext cx="1273" cy="580"/>
              </a:xfrm>
              <a:prstGeom prst="rect">
                <a:avLst/>
              </a:prstGeom>
              <a:noFill/>
            </p:spPr>
            <p:txBody>
              <a:bodyPr wrap="squar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NAD+</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183" name="文本框 182"/>
              <p:cNvSpPr txBox="1"/>
              <p:nvPr/>
            </p:nvSpPr>
            <p:spPr>
              <a:xfrm>
                <a:off x="16341" y="6661"/>
                <a:ext cx="1708" cy="580"/>
              </a:xfrm>
              <a:prstGeom prst="rect">
                <a:avLst/>
              </a:prstGeom>
              <a:noFill/>
            </p:spPr>
            <p:txBody>
              <a:bodyPr wrap="squar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NADH</a:t>
                </a:r>
                <a:r>
                  <a:rPr kumimoji="1" lang="en-US" altLang="zh-CN" b="1" dirty="0" smtClean="0">
                    <a:latin typeface="Times New Roman" panose="02020503050405090304" pitchFamily="18" charset="0"/>
                    <a:cs typeface="Times New Roman" panose="02020503050405090304" pitchFamily="18" charset="0"/>
                  </a:rPr>
                  <a:t>    </a:t>
                </a:r>
                <a:endParaRPr kumimoji="1" lang="en-US" altLang="zh-CN" b="1" dirty="0" smtClean="0">
                  <a:latin typeface="Times New Roman" panose="02020503050405090304" pitchFamily="18" charset="0"/>
                  <a:cs typeface="Times New Roman" panose="02020503050405090304" pitchFamily="18" charset="0"/>
                </a:endParaRPr>
              </a:p>
            </p:txBody>
          </p:sp>
          <p:pic>
            <p:nvPicPr>
              <p:cNvPr id="184" name="图片 183" descr="1997749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440000" flipV="1">
                <a:off x="14809" y="6328"/>
                <a:ext cx="1361" cy="1602"/>
              </a:xfrm>
              <a:prstGeom prst="rect">
                <a:avLst/>
              </a:prstGeom>
            </p:spPr>
          </p:pic>
          <p:sp>
            <p:nvSpPr>
              <p:cNvPr id="185" name="文本框 184"/>
              <p:cNvSpPr txBox="1"/>
              <p:nvPr/>
            </p:nvSpPr>
            <p:spPr>
              <a:xfrm>
                <a:off x="15656" y="7597"/>
                <a:ext cx="1008" cy="580"/>
              </a:xfrm>
              <a:prstGeom prst="rect">
                <a:avLst/>
              </a:prstGeom>
              <a:noFill/>
            </p:spPr>
            <p:txBody>
              <a:bodyPr wrap="square" rtlCol="0">
                <a:spAutoFit/>
              </a:bodyPr>
              <a:p>
                <a:pPr algn="l"/>
                <a:r>
                  <a:rPr kumimoji="1" lang="en-US" altLang="zh-CN" b="1" dirty="0" smtClean="0">
                    <a:solidFill>
                      <a:srgbClr val="00B0F0"/>
                    </a:solidFill>
                    <a:latin typeface="Times New Roman" panose="02020503050405090304" pitchFamily="18" charset="0"/>
                    <a:cs typeface="Times New Roman" panose="02020503050405090304" pitchFamily="18" charset="0"/>
                  </a:rPr>
                  <a:t>CO2</a:t>
                </a:r>
                <a:endParaRPr kumimoji="1" lang="en-US" altLang="zh-CN" b="1" dirty="0" smtClean="0">
                  <a:solidFill>
                    <a:srgbClr val="00B0F0"/>
                  </a:solidFill>
                  <a:latin typeface="Times New Roman" panose="02020503050405090304" pitchFamily="18" charset="0"/>
                  <a:cs typeface="Times New Roman" panose="02020503050405090304" pitchFamily="18" charset="0"/>
                </a:endParaRPr>
              </a:p>
            </p:txBody>
          </p:sp>
        </p:grpSp>
        <p:grpSp>
          <p:nvGrpSpPr>
            <p:cNvPr id="226" name="组合 225"/>
            <p:cNvGrpSpPr/>
            <p:nvPr/>
          </p:nvGrpSpPr>
          <p:grpSpPr>
            <a:xfrm rot="3240000">
              <a:off x="11426" y="8208"/>
              <a:ext cx="1364" cy="2502"/>
              <a:chOff x="14517" y="5766"/>
              <a:chExt cx="2051" cy="1343"/>
            </a:xfrm>
          </p:grpSpPr>
          <p:sp>
            <p:nvSpPr>
              <p:cNvPr id="227" name="左弧形箭头 226"/>
              <p:cNvSpPr/>
              <p:nvPr/>
            </p:nvSpPr>
            <p:spPr>
              <a:xfrm rot="900000">
                <a:off x="15385" y="5766"/>
                <a:ext cx="1183" cy="1021"/>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solidFill>
                    <a:schemeClr val="tx1"/>
                  </a:solidFill>
                </a:endParaRPr>
              </a:p>
            </p:txBody>
          </p:sp>
          <p:pic>
            <p:nvPicPr>
              <p:cNvPr id="230" name="图片 229" descr="1997749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940000" flipV="1">
                <a:off x="14517" y="6245"/>
                <a:ext cx="1361" cy="864"/>
              </a:xfrm>
              <a:prstGeom prst="rect">
                <a:avLst/>
              </a:prstGeom>
            </p:spPr>
          </p:pic>
        </p:grpSp>
        <p:sp>
          <p:nvSpPr>
            <p:cNvPr id="232" name="文本框 231"/>
            <p:cNvSpPr txBox="1"/>
            <p:nvPr/>
          </p:nvSpPr>
          <p:spPr>
            <a:xfrm>
              <a:off x="12978" y="9678"/>
              <a:ext cx="1273" cy="580"/>
            </a:xfrm>
            <a:prstGeom prst="rect">
              <a:avLst/>
            </a:prstGeom>
            <a:noFill/>
          </p:spPr>
          <p:txBody>
            <a:bodyPr wrap="squar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NAD+</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233" name="文本框 232"/>
            <p:cNvSpPr txBox="1"/>
            <p:nvPr/>
          </p:nvSpPr>
          <p:spPr>
            <a:xfrm>
              <a:off x="11621" y="10132"/>
              <a:ext cx="1348" cy="580"/>
            </a:xfrm>
            <a:prstGeom prst="rect">
              <a:avLst/>
            </a:prstGeom>
            <a:noFill/>
          </p:spPr>
          <p:txBody>
            <a:bodyPr wrap="squar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NADH</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234" name="文本框 233"/>
            <p:cNvSpPr txBox="1"/>
            <p:nvPr/>
          </p:nvSpPr>
          <p:spPr>
            <a:xfrm>
              <a:off x="10483" y="10132"/>
              <a:ext cx="1008" cy="580"/>
            </a:xfrm>
            <a:prstGeom prst="rect">
              <a:avLst/>
            </a:prstGeom>
            <a:noFill/>
          </p:spPr>
          <p:txBody>
            <a:bodyPr wrap="square" rtlCol="0">
              <a:spAutoFit/>
            </a:bodyPr>
            <a:p>
              <a:pPr algn="l"/>
              <a:r>
                <a:rPr kumimoji="1" lang="en-US" altLang="zh-CN" b="1" dirty="0" smtClean="0">
                  <a:solidFill>
                    <a:srgbClr val="00B0F0"/>
                  </a:solidFill>
                  <a:latin typeface="Times New Roman" panose="02020503050405090304" pitchFamily="18" charset="0"/>
                  <a:cs typeface="Times New Roman" panose="02020503050405090304" pitchFamily="18" charset="0"/>
                </a:rPr>
                <a:t>CO2</a:t>
              </a:r>
              <a:endParaRPr kumimoji="1" lang="en-US" altLang="zh-CN" b="1" dirty="0" smtClean="0">
                <a:solidFill>
                  <a:srgbClr val="00B0F0"/>
                </a:solidFill>
                <a:latin typeface="Times New Roman" panose="02020503050405090304" pitchFamily="18" charset="0"/>
                <a:cs typeface="Times New Roman" panose="02020503050405090304" pitchFamily="18" charset="0"/>
              </a:endParaRPr>
            </a:p>
          </p:txBody>
        </p:sp>
        <p:sp>
          <p:nvSpPr>
            <p:cNvPr id="235" name="文本框 234"/>
            <p:cNvSpPr txBox="1"/>
            <p:nvPr/>
          </p:nvSpPr>
          <p:spPr>
            <a:xfrm>
              <a:off x="1936" y="8791"/>
              <a:ext cx="1233" cy="580"/>
            </a:xfrm>
            <a:prstGeom prst="rect">
              <a:avLst/>
            </a:prstGeom>
            <a:noFill/>
          </p:spPr>
          <p:txBody>
            <a:bodyPr wrap="squar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FAD+</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236" name="文本框 235"/>
            <p:cNvSpPr txBox="1"/>
            <p:nvPr/>
          </p:nvSpPr>
          <p:spPr>
            <a:xfrm>
              <a:off x="1058" y="7733"/>
              <a:ext cx="1488" cy="580"/>
            </a:xfrm>
            <a:prstGeom prst="rect">
              <a:avLst/>
            </a:prstGeom>
            <a:noFill/>
          </p:spPr>
          <p:txBody>
            <a:bodyPr wrap="squar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FADH2</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237" name="文本框 236"/>
            <p:cNvSpPr txBox="1"/>
            <p:nvPr/>
          </p:nvSpPr>
          <p:spPr>
            <a:xfrm>
              <a:off x="6095" y="10266"/>
              <a:ext cx="2028" cy="580"/>
            </a:xfrm>
            <a:prstGeom prst="rect">
              <a:avLst/>
            </a:prstGeom>
            <a:noFill/>
          </p:spPr>
          <p:txBody>
            <a:bodyPr wrap="squar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GDP(ADP)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238" name="文本框 237"/>
            <p:cNvSpPr txBox="1"/>
            <p:nvPr/>
          </p:nvSpPr>
          <p:spPr>
            <a:xfrm>
              <a:off x="4337" y="9764"/>
              <a:ext cx="1988" cy="580"/>
            </a:xfrm>
            <a:prstGeom prst="rect">
              <a:avLst/>
            </a:prstGeom>
            <a:noFill/>
          </p:spPr>
          <p:txBody>
            <a:bodyPr wrap="squar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GTP(ATP)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a:xfrm>
            <a:off x="9417050" y="6425565"/>
            <a:ext cx="2743200" cy="365125"/>
          </a:xfrm>
        </p:spPr>
        <p:txBody>
          <a:bodyPr/>
          <a:p>
            <a:fld id="{95179704-EFDC-584D-9064-A59D55EEFD70}" type="slidenum">
              <a:rPr kumimoji="1" lang="zh-CN" altLang="en-US" smtClean="0"/>
            </a:fld>
            <a:endParaRPr kumimoji="1" lang="zh-CN" altLang="en-US"/>
          </a:p>
        </p:txBody>
      </p:sp>
      <p:sp>
        <p:nvSpPr>
          <p:cNvPr id="3" name="文本框 2"/>
          <p:cNvSpPr txBox="1"/>
          <p:nvPr/>
        </p:nvSpPr>
        <p:spPr>
          <a:xfrm>
            <a:off x="3520807" y="-24384"/>
            <a:ext cx="514921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Decarboxylation of pyruvate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10242" name="Picture 2"/>
          <p:cNvPicPr>
            <a:picLocks noChangeAspect="1" noChangeArrowheads="1"/>
          </p:cNvPicPr>
          <p:nvPr/>
        </p:nvPicPr>
        <p:blipFill>
          <a:blip r:embed="rId1"/>
          <a:srcRect b="18185"/>
          <a:stretch>
            <a:fillRect/>
          </a:stretch>
        </p:blipFill>
        <p:spPr bwMode="auto">
          <a:xfrm>
            <a:off x="413385" y="726440"/>
            <a:ext cx="5323840" cy="2142490"/>
          </a:xfrm>
          <a:prstGeom prst="rect">
            <a:avLst/>
          </a:prstGeom>
          <a:noFill/>
          <a:ln w="9525">
            <a:noFill/>
            <a:miter lim="800000"/>
            <a:headEnd/>
            <a:tailEnd/>
          </a:ln>
        </p:spPr>
      </p:pic>
      <p:grpSp>
        <p:nvGrpSpPr>
          <p:cNvPr id="68" name="组合 67"/>
          <p:cNvGrpSpPr/>
          <p:nvPr/>
        </p:nvGrpSpPr>
        <p:grpSpPr>
          <a:xfrm>
            <a:off x="5894070" y="726440"/>
            <a:ext cx="5916295" cy="4314190"/>
            <a:chOff x="9953" y="3216"/>
            <a:chExt cx="9317" cy="6794"/>
          </a:xfrm>
        </p:grpSpPr>
        <p:cxnSp>
          <p:nvCxnSpPr>
            <p:cNvPr id="42" name="直接连接符 41"/>
            <p:cNvCxnSpPr/>
            <p:nvPr>
              <p:custDataLst>
                <p:tags r:id="rId2"/>
              </p:custDataLst>
            </p:nvPr>
          </p:nvCxnSpPr>
          <p:spPr>
            <a:xfrm>
              <a:off x="11825" y="6890"/>
              <a:ext cx="414"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7" name="椭圆 6"/>
            <p:cNvSpPr/>
            <p:nvPr>
              <p:custDataLst>
                <p:tags r:id="rId3"/>
              </p:custDataLst>
            </p:nvPr>
          </p:nvSpPr>
          <p:spPr>
            <a:xfrm>
              <a:off x="9953" y="6010"/>
              <a:ext cx="1828" cy="1828"/>
            </a:xfrm>
            <a:prstGeom prst="ellipse">
              <a:avLst/>
            </a:prstGeom>
            <a:solidFill>
              <a:sysClr val="window" lastClr="FFFFFF"/>
            </a:solidFill>
            <a:ln w="57150">
              <a:solidFill>
                <a:srgbClr val="1F74AD"/>
              </a:solid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algn="ctr">
                <a:lnSpc>
                  <a:spcPct val="130000"/>
                </a:lnSpc>
              </a:pPr>
              <a:endParaRPr lang="zh-CN" altLang="en-US" sz="2000" dirty="0">
                <a:solidFill>
                  <a:srgbClr val="000000"/>
                </a:solidFill>
                <a:latin typeface="微软雅黑" charset="-122"/>
                <a:ea typeface="微软雅黑" charset="-122"/>
                <a:cs typeface="+mn-ea"/>
              </a:endParaRPr>
            </a:p>
          </p:txBody>
        </p:sp>
        <p:cxnSp>
          <p:nvCxnSpPr>
            <p:cNvPr id="65" name="直接连接符 64"/>
            <p:cNvCxnSpPr/>
            <p:nvPr>
              <p:custDataLst>
                <p:tags r:id="rId4"/>
              </p:custDataLst>
            </p:nvPr>
          </p:nvCxnSpPr>
          <p:spPr>
            <a:xfrm>
              <a:off x="12238" y="9061"/>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4" name="直接连接符 63"/>
            <p:cNvCxnSpPr/>
            <p:nvPr>
              <p:custDataLst>
                <p:tags r:id="rId5"/>
              </p:custDataLst>
            </p:nvPr>
          </p:nvCxnSpPr>
          <p:spPr>
            <a:xfrm>
              <a:off x="12238" y="7772"/>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3" name="直接连接符 62"/>
            <p:cNvCxnSpPr/>
            <p:nvPr>
              <p:custDataLst>
                <p:tags r:id="rId6"/>
              </p:custDataLst>
            </p:nvPr>
          </p:nvCxnSpPr>
          <p:spPr>
            <a:xfrm>
              <a:off x="12238" y="6387"/>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2" name="直接连接符 61"/>
            <p:cNvCxnSpPr/>
            <p:nvPr>
              <p:custDataLst>
                <p:tags r:id="rId7"/>
              </p:custDataLst>
            </p:nvPr>
          </p:nvCxnSpPr>
          <p:spPr>
            <a:xfrm>
              <a:off x="12239" y="4980"/>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1" name="直接连接符 60"/>
            <p:cNvCxnSpPr/>
            <p:nvPr>
              <p:custDataLst>
                <p:tags r:id="rId8"/>
              </p:custDataLst>
            </p:nvPr>
          </p:nvCxnSpPr>
          <p:spPr>
            <a:xfrm>
              <a:off x="12239" y="3584"/>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18" name="椭圆 17"/>
            <p:cNvSpPr/>
            <p:nvPr>
              <p:custDataLst>
                <p:tags r:id="rId9"/>
              </p:custDataLst>
            </p:nvPr>
          </p:nvSpPr>
          <p:spPr>
            <a:xfrm>
              <a:off x="12780" y="3277"/>
              <a:ext cx="654" cy="654"/>
            </a:xfrm>
            <a:prstGeom prst="ellipse">
              <a:avLst/>
            </a:prstGeom>
            <a:solidFill>
              <a:srgbClr val="1F74AD"/>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19" name="任意多边形 18"/>
            <p:cNvSpPr/>
            <p:nvPr>
              <p:custDataLst>
                <p:tags r:id="rId10"/>
              </p:custDataLst>
            </p:nvPr>
          </p:nvSpPr>
          <p:spPr bwMode="auto">
            <a:xfrm>
              <a:off x="12915" y="3419"/>
              <a:ext cx="384" cy="370"/>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sp>
          <p:nvSpPr>
            <p:cNvPr id="16" name="椭圆 15"/>
            <p:cNvSpPr/>
            <p:nvPr>
              <p:custDataLst>
                <p:tags r:id="rId11"/>
              </p:custDataLst>
            </p:nvPr>
          </p:nvSpPr>
          <p:spPr>
            <a:xfrm>
              <a:off x="12780" y="7415"/>
              <a:ext cx="654" cy="654"/>
            </a:xfrm>
            <a:prstGeom prst="ellipse">
              <a:avLst/>
            </a:prstGeom>
            <a:solidFill>
              <a:srgbClr val="69A35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9" name="文本框 8"/>
            <p:cNvSpPr txBox="1"/>
            <p:nvPr>
              <p:custDataLst>
                <p:tags r:id="rId12"/>
              </p:custDataLst>
            </p:nvPr>
          </p:nvSpPr>
          <p:spPr>
            <a:xfrm>
              <a:off x="14882" y="3216"/>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latin typeface="微软雅黑" charset="-122"/>
                  <a:ea typeface="微软雅黑" charset="-122"/>
                </a:rPr>
                <a:t>CoA-SH</a:t>
              </a:r>
              <a:endParaRPr lang="en-US" altLang="zh-CN" sz="2000" spc="300" dirty="0">
                <a:latin typeface="微软雅黑" charset="-122"/>
                <a:ea typeface="微软雅黑" charset="-122"/>
              </a:endParaRPr>
            </a:p>
          </p:txBody>
        </p:sp>
        <p:sp>
          <p:nvSpPr>
            <p:cNvPr id="29" name="文本框 28"/>
            <p:cNvSpPr txBox="1"/>
            <p:nvPr>
              <p:custDataLst>
                <p:tags r:id="rId13"/>
              </p:custDataLst>
            </p:nvPr>
          </p:nvSpPr>
          <p:spPr>
            <a:xfrm>
              <a:off x="14917" y="7364"/>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69A35B"/>
                  </a:solidFill>
                  <a:latin typeface="微软雅黑" charset="-122"/>
                  <a:ea typeface="微软雅黑" charset="-122"/>
                </a:rPr>
                <a:t>TPP</a:t>
              </a:r>
              <a:endParaRPr lang="en-US" altLang="zh-CN" sz="2000" spc="300" dirty="0">
                <a:solidFill>
                  <a:srgbClr val="69A35B"/>
                </a:solidFill>
                <a:latin typeface="微软雅黑" charset="-122"/>
                <a:ea typeface="微软雅黑" charset="-122"/>
              </a:endParaRPr>
            </a:p>
          </p:txBody>
        </p:sp>
        <p:cxnSp>
          <p:nvCxnSpPr>
            <p:cNvPr id="33" name="直接连接符 32"/>
            <p:cNvCxnSpPr/>
            <p:nvPr>
              <p:custDataLst>
                <p:tags r:id="rId14"/>
              </p:custDataLst>
            </p:nvPr>
          </p:nvCxnSpPr>
          <p:spPr>
            <a:xfrm>
              <a:off x="13587" y="3584"/>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30" name="椭圆 29"/>
            <p:cNvSpPr/>
            <p:nvPr>
              <p:custDataLst>
                <p:tags r:id="rId15"/>
              </p:custDataLst>
            </p:nvPr>
          </p:nvSpPr>
          <p:spPr>
            <a:xfrm>
              <a:off x="12799" y="8747"/>
              <a:ext cx="654" cy="654"/>
            </a:xfrm>
            <a:prstGeom prst="ellipse">
              <a:avLst/>
            </a:prstGeom>
            <a:solidFill>
              <a:srgbClr val="9BBB59"/>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36" name="文本框 35"/>
            <p:cNvSpPr txBox="1"/>
            <p:nvPr>
              <p:custDataLst>
                <p:tags r:id="rId16"/>
              </p:custDataLst>
            </p:nvPr>
          </p:nvSpPr>
          <p:spPr>
            <a:xfrm>
              <a:off x="14882" y="8488"/>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9BBB59"/>
                  </a:solidFill>
                  <a:latin typeface="微软雅黑" charset="-122"/>
                  <a:ea typeface="微软雅黑" charset="-122"/>
                </a:rPr>
                <a:t>lipoate</a:t>
              </a:r>
              <a:endParaRPr lang="en-US" altLang="zh-CN" sz="2000" spc="300" dirty="0">
                <a:solidFill>
                  <a:srgbClr val="9BBB59"/>
                </a:solidFill>
                <a:latin typeface="微软雅黑" charset="-122"/>
                <a:ea typeface="微软雅黑" charset="-122"/>
              </a:endParaRPr>
            </a:p>
          </p:txBody>
        </p:sp>
        <p:sp>
          <p:nvSpPr>
            <p:cNvPr id="41" name="椭圆 40"/>
            <p:cNvSpPr/>
            <p:nvPr>
              <p:custDataLst>
                <p:tags r:id="rId17"/>
              </p:custDataLst>
            </p:nvPr>
          </p:nvSpPr>
          <p:spPr>
            <a:xfrm>
              <a:off x="12799" y="4656"/>
              <a:ext cx="654" cy="654"/>
            </a:xfrm>
            <a:prstGeom prst="ellipse">
              <a:avLst/>
            </a:prstGeom>
            <a:solidFill>
              <a:srgbClr val="3498D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17" name="任意多边形 16"/>
            <p:cNvSpPr/>
            <p:nvPr>
              <p:custDataLst>
                <p:tags r:id="rId18"/>
              </p:custDataLst>
            </p:nvPr>
          </p:nvSpPr>
          <p:spPr bwMode="auto">
            <a:xfrm>
              <a:off x="12937" y="4805"/>
              <a:ext cx="384" cy="370"/>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cxnSp>
          <p:nvCxnSpPr>
            <p:cNvPr id="43" name="直接连接符 42"/>
            <p:cNvCxnSpPr/>
            <p:nvPr>
              <p:custDataLst>
                <p:tags r:id="rId19"/>
              </p:custDataLst>
            </p:nvPr>
          </p:nvCxnSpPr>
          <p:spPr>
            <a:xfrm flipH="1">
              <a:off x="13584" y="4980"/>
              <a:ext cx="112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5" name="文本框 44"/>
            <p:cNvSpPr txBox="1"/>
            <p:nvPr>
              <p:custDataLst>
                <p:tags r:id="rId20"/>
              </p:custDataLst>
            </p:nvPr>
          </p:nvSpPr>
          <p:spPr>
            <a:xfrm>
              <a:off x="14882" y="5971"/>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1AA3AA"/>
                  </a:solidFill>
                  <a:latin typeface="微软雅黑" charset="-122"/>
                  <a:ea typeface="微软雅黑" charset="-122"/>
                </a:rPr>
                <a:t>FAD</a:t>
              </a:r>
              <a:endParaRPr lang="en-US" altLang="zh-CN" sz="2000" spc="300" dirty="0">
                <a:solidFill>
                  <a:srgbClr val="1AA3AA"/>
                </a:solidFill>
                <a:latin typeface="微软雅黑" charset="-122"/>
                <a:ea typeface="微软雅黑" charset="-122"/>
              </a:endParaRPr>
            </a:p>
          </p:txBody>
        </p:sp>
        <p:sp>
          <p:nvSpPr>
            <p:cNvPr id="52" name="iphone-and-ipad-tools-couple_36130"/>
            <p:cNvSpPr>
              <a:spLocks noChangeAspect="1"/>
            </p:cNvSpPr>
            <p:nvPr>
              <p:custDataLst>
                <p:tags r:id="rId21"/>
              </p:custDataLst>
            </p:nvPr>
          </p:nvSpPr>
          <p:spPr bwMode="auto">
            <a:xfrm>
              <a:off x="12904" y="8911"/>
              <a:ext cx="387" cy="326"/>
            </a:xfrm>
            <a:custGeom>
              <a:avLst/>
              <a:gdLst>
                <a:gd name="connsiteX0" fmla="*/ 113469 w 605169"/>
                <a:gd name="connsiteY0" fmla="*/ 141705 h 509835"/>
                <a:gd name="connsiteX1" fmla="*/ 133468 w 605169"/>
                <a:gd name="connsiteY1" fmla="*/ 149989 h 509835"/>
                <a:gd name="connsiteX2" fmla="*/ 133468 w 605169"/>
                <a:gd name="connsiteY2" fmla="*/ 190065 h 509835"/>
                <a:gd name="connsiteX3" fmla="*/ 96874 w 605169"/>
                <a:gd name="connsiteY3" fmla="*/ 226600 h 509835"/>
                <a:gd name="connsiteX4" fmla="*/ 425510 w 605169"/>
                <a:gd name="connsiteY4" fmla="*/ 226600 h 509835"/>
                <a:gd name="connsiteX5" fmla="*/ 453877 w 605169"/>
                <a:gd name="connsiteY5" fmla="*/ 254922 h 509835"/>
                <a:gd name="connsiteX6" fmla="*/ 425510 w 605169"/>
                <a:gd name="connsiteY6" fmla="*/ 283244 h 509835"/>
                <a:gd name="connsiteX7" fmla="*/ 96874 w 605169"/>
                <a:gd name="connsiteY7" fmla="*/ 283244 h 509835"/>
                <a:gd name="connsiteX8" fmla="*/ 133468 w 605169"/>
                <a:gd name="connsiteY8" fmla="*/ 319921 h 509835"/>
                <a:gd name="connsiteX9" fmla="*/ 133468 w 605169"/>
                <a:gd name="connsiteY9" fmla="*/ 359997 h 509835"/>
                <a:gd name="connsiteX10" fmla="*/ 113469 w 605169"/>
                <a:gd name="connsiteY10" fmla="*/ 368210 h 509835"/>
                <a:gd name="connsiteX11" fmla="*/ 93470 w 605169"/>
                <a:gd name="connsiteY11" fmla="*/ 359997 h 509835"/>
                <a:gd name="connsiteX12" fmla="*/ 8368 w 605169"/>
                <a:gd name="connsiteY12" fmla="*/ 275031 h 509835"/>
                <a:gd name="connsiteX13" fmla="*/ 8227 w 605169"/>
                <a:gd name="connsiteY13" fmla="*/ 274889 h 509835"/>
                <a:gd name="connsiteX14" fmla="*/ 6383 w 605169"/>
                <a:gd name="connsiteY14" fmla="*/ 272907 h 509835"/>
                <a:gd name="connsiteX15" fmla="*/ 5673 w 605169"/>
                <a:gd name="connsiteY15" fmla="*/ 271915 h 509835"/>
                <a:gd name="connsiteX16" fmla="*/ 4822 w 605169"/>
                <a:gd name="connsiteY16" fmla="*/ 270641 h 509835"/>
                <a:gd name="connsiteX17" fmla="*/ 3971 w 605169"/>
                <a:gd name="connsiteY17" fmla="*/ 269508 h 509835"/>
                <a:gd name="connsiteX18" fmla="*/ 3404 w 605169"/>
                <a:gd name="connsiteY18" fmla="*/ 268375 h 509835"/>
                <a:gd name="connsiteX19" fmla="*/ 2695 w 605169"/>
                <a:gd name="connsiteY19" fmla="*/ 267101 h 509835"/>
                <a:gd name="connsiteX20" fmla="*/ 2128 w 605169"/>
                <a:gd name="connsiteY20" fmla="*/ 265826 h 509835"/>
                <a:gd name="connsiteX21" fmla="*/ 1702 w 605169"/>
                <a:gd name="connsiteY21" fmla="*/ 264552 h 509835"/>
                <a:gd name="connsiteX22" fmla="*/ 1277 w 605169"/>
                <a:gd name="connsiteY22" fmla="*/ 263135 h 509835"/>
                <a:gd name="connsiteX23" fmla="*/ 851 w 605169"/>
                <a:gd name="connsiteY23" fmla="*/ 261861 h 509835"/>
                <a:gd name="connsiteX24" fmla="*/ 567 w 605169"/>
                <a:gd name="connsiteY24" fmla="*/ 260445 h 509835"/>
                <a:gd name="connsiteX25" fmla="*/ 284 w 605169"/>
                <a:gd name="connsiteY25" fmla="*/ 259029 h 509835"/>
                <a:gd name="connsiteX26" fmla="*/ 142 w 605169"/>
                <a:gd name="connsiteY26" fmla="*/ 257754 h 509835"/>
                <a:gd name="connsiteX27" fmla="*/ 0 w 605169"/>
                <a:gd name="connsiteY27" fmla="*/ 255064 h 509835"/>
                <a:gd name="connsiteX28" fmla="*/ 0 w 605169"/>
                <a:gd name="connsiteY28" fmla="*/ 254922 h 509835"/>
                <a:gd name="connsiteX29" fmla="*/ 142 w 605169"/>
                <a:gd name="connsiteY29" fmla="*/ 252231 h 509835"/>
                <a:gd name="connsiteX30" fmla="*/ 284 w 605169"/>
                <a:gd name="connsiteY30" fmla="*/ 250957 h 509835"/>
                <a:gd name="connsiteX31" fmla="*/ 567 w 605169"/>
                <a:gd name="connsiteY31" fmla="*/ 249399 h 509835"/>
                <a:gd name="connsiteX32" fmla="*/ 851 w 605169"/>
                <a:gd name="connsiteY32" fmla="*/ 247983 h 509835"/>
                <a:gd name="connsiteX33" fmla="*/ 1277 w 605169"/>
                <a:gd name="connsiteY33" fmla="*/ 246709 h 509835"/>
                <a:gd name="connsiteX34" fmla="*/ 1702 w 605169"/>
                <a:gd name="connsiteY34" fmla="*/ 245434 h 509835"/>
                <a:gd name="connsiteX35" fmla="*/ 2128 w 605169"/>
                <a:gd name="connsiteY35" fmla="*/ 244160 h 509835"/>
                <a:gd name="connsiteX36" fmla="*/ 2695 w 605169"/>
                <a:gd name="connsiteY36" fmla="*/ 242885 h 509835"/>
                <a:gd name="connsiteX37" fmla="*/ 3404 w 605169"/>
                <a:gd name="connsiteY37" fmla="*/ 241611 h 509835"/>
                <a:gd name="connsiteX38" fmla="*/ 3971 w 605169"/>
                <a:gd name="connsiteY38" fmla="*/ 240478 h 509835"/>
                <a:gd name="connsiteX39" fmla="*/ 4822 w 605169"/>
                <a:gd name="connsiteY39" fmla="*/ 239203 h 509835"/>
                <a:gd name="connsiteX40" fmla="*/ 5673 w 605169"/>
                <a:gd name="connsiteY40" fmla="*/ 237929 h 509835"/>
                <a:gd name="connsiteX41" fmla="*/ 6383 w 605169"/>
                <a:gd name="connsiteY41" fmla="*/ 237079 h 509835"/>
                <a:gd name="connsiteX42" fmla="*/ 8368 w 605169"/>
                <a:gd name="connsiteY42" fmla="*/ 234955 h 509835"/>
                <a:gd name="connsiteX43" fmla="*/ 93470 w 605169"/>
                <a:gd name="connsiteY43" fmla="*/ 149989 h 509835"/>
                <a:gd name="connsiteX44" fmla="*/ 113469 w 605169"/>
                <a:gd name="connsiteY44" fmla="*/ 141705 h 509835"/>
                <a:gd name="connsiteX45" fmla="*/ 217411 w 605169"/>
                <a:gd name="connsiteY45" fmla="*/ 0 h 509835"/>
                <a:gd name="connsiteX46" fmla="*/ 576803 w 605169"/>
                <a:gd name="connsiteY46" fmla="*/ 0 h 509835"/>
                <a:gd name="connsiteX47" fmla="*/ 605169 w 605169"/>
                <a:gd name="connsiteY47" fmla="*/ 28324 h 509835"/>
                <a:gd name="connsiteX48" fmla="*/ 605169 w 605169"/>
                <a:gd name="connsiteY48" fmla="*/ 481511 h 509835"/>
                <a:gd name="connsiteX49" fmla="*/ 576803 w 605169"/>
                <a:gd name="connsiteY49" fmla="*/ 509835 h 509835"/>
                <a:gd name="connsiteX50" fmla="*/ 217411 w 605169"/>
                <a:gd name="connsiteY50" fmla="*/ 509835 h 509835"/>
                <a:gd name="connsiteX51" fmla="*/ 189045 w 605169"/>
                <a:gd name="connsiteY51" fmla="*/ 481511 h 509835"/>
                <a:gd name="connsiteX52" fmla="*/ 189045 w 605169"/>
                <a:gd name="connsiteY52" fmla="*/ 368214 h 509835"/>
                <a:gd name="connsiteX53" fmla="*/ 217411 w 605169"/>
                <a:gd name="connsiteY53" fmla="*/ 339890 h 509835"/>
                <a:gd name="connsiteX54" fmla="*/ 245776 w 605169"/>
                <a:gd name="connsiteY54" fmla="*/ 368214 h 509835"/>
                <a:gd name="connsiteX55" fmla="*/ 245776 w 605169"/>
                <a:gd name="connsiteY55" fmla="*/ 453187 h 509835"/>
                <a:gd name="connsiteX56" fmla="*/ 548438 w 605169"/>
                <a:gd name="connsiteY56" fmla="*/ 453187 h 509835"/>
                <a:gd name="connsiteX57" fmla="*/ 548438 w 605169"/>
                <a:gd name="connsiteY57" fmla="*/ 56649 h 509835"/>
                <a:gd name="connsiteX58" fmla="*/ 245776 w 605169"/>
                <a:gd name="connsiteY58" fmla="*/ 56649 h 509835"/>
                <a:gd name="connsiteX59" fmla="*/ 245776 w 605169"/>
                <a:gd name="connsiteY59" fmla="*/ 141621 h 509835"/>
                <a:gd name="connsiteX60" fmla="*/ 217411 w 605169"/>
                <a:gd name="connsiteY60" fmla="*/ 169945 h 509835"/>
                <a:gd name="connsiteX61" fmla="*/ 189045 w 605169"/>
                <a:gd name="connsiteY61" fmla="*/ 141621 h 509835"/>
                <a:gd name="connsiteX62" fmla="*/ 189045 w 605169"/>
                <a:gd name="connsiteY62" fmla="*/ 28324 h 509835"/>
                <a:gd name="connsiteX63" fmla="*/ 217411 w 605169"/>
                <a:gd name="connsiteY63" fmla="*/ 0 h 50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5169" h="509835">
                  <a:moveTo>
                    <a:pt x="113469" y="141705"/>
                  </a:moveTo>
                  <a:cubicBezTo>
                    <a:pt x="120703" y="141705"/>
                    <a:pt x="127937" y="144466"/>
                    <a:pt x="133468" y="149989"/>
                  </a:cubicBezTo>
                  <a:cubicBezTo>
                    <a:pt x="144673" y="161034"/>
                    <a:pt x="144673" y="179019"/>
                    <a:pt x="133468" y="190065"/>
                  </a:cubicBezTo>
                  <a:lnTo>
                    <a:pt x="96874" y="226600"/>
                  </a:lnTo>
                  <a:lnTo>
                    <a:pt x="425510" y="226600"/>
                  </a:lnTo>
                  <a:cubicBezTo>
                    <a:pt x="441112" y="226600"/>
                    <a:pt x="453877" y="239345"/>
                    <a:pt x="453877" y="254922"/>
                  </a:cubicBezTo>
                  <a:cubicBezTo>
                    <a:pt x="453877" y="270641"/>
                    <a:pt x="441112" y="283244"/>
                    <a:pt x="425510" y="283244"/>
                  </a:cubicBezTo>
                  <a:lnTo>
                    <a:pt x="96874" y="283244"/>
                  </a:lnTo>
                  <a:lnTo>
                    <a:pt x="133468" y="319921"/>
                  </a:lnTo>
                  <a:cubicBezTo>
                    <a:pt x="144673" y="330967"/>
                    <a:pt x="144673" y="348951"/>
                    <a:pt x="133468" y="359997"/>
                  </a:cubicBezTo>
                  <a:cubicBezTo>
                    <a:pt x="127937" y="365520"/>
                    <a:pt x="120703" y="368210"/>
                    <a:pt x="113469" y="368210"/>
                  </a:cubicBezTo>
                  <a:cubicBezTo>
                    <a:pt x="106236" y="368210"/>
                    <a:pt x="99002" y="365520"/>
                    <a:pt x="93470" y="359997"/>
                  </a:cubicBezTo>
                  <a:lnTo>
                    <a:pt x="8368" y="275031"/>
                  </a:lnTo>
                  <a:cubicBezTo>
                    <a:pt x="8227" y="275031"/>
                    <a:pt x="8227" y="274889"/>
                    <a:pt x="8227" y="274889"/>
                  </a:cubicBezTo>
                  <a:cubicBezTo>
                    <a:pt x="7659" y="274323"/>
                    <a:pt x="6950" y="273615"/>
                    <a:pt x="6383" y="272907"/>
                  </a:cubicBezTo>
                  <a:cubicBezTo>
                    <a:pt x="6099" y="272623"/>
                    <a:pt x="5957" y="272198"/>
                    <a:pt x="5673" y="271915"/>
                  </a:cubicBezTo>
                  <a:cubicBezTo>
                    <a:pt x="5390" y="271490"/>
                    <a:pt x="5106" y="271066"/>
                    <a:pt x="4822" y="270641"/>
                  </a:cubicBezTo>
                  <a:cubicBezTo>
                    <a:pt x="4539" y="270358"/>
                    <a:pt x="4255" y="269933"/>
                    <a:pt x="3971" y="269508"/>
                  </a:cubicBezTo>
                  <a:cubicBezTo>
                    <a:pt x="3830" y="269083"/>
                    <a:pt x="3546" y="268658"/>
                    <a:pt x="3404" y="268375"/>
                  </a:cubicBezTo>
                  <a:cubicBezTo>
                    <a:pt x="3120" y="267950"/>
                    <a:pt x="2979" y="267525"/>
                    <a:pt x="2695" y="267101"/>
                  </a:cubicBezTo>
                  <a:cubicBezTo>
                    <a:pt x="2553" y="266676"/>
                    <a:pt x="2269" y="266251"/>
                    <a:pt x="2128" y="265826"/>
                  </a:cubicBezTo>
                  <a:cubicBezTo>
                    <a:pt x="1986" y="265401"/>
                    <a:pt x="1844" y="264976"/>
                    <a:pt x="1702" y="264552"/>
                  </a:cubicBezTo>
                  <a:cubicBezTo>
                    <a:pt x="1560" y="264127"/>
                    <a:pt x="1418" y="263702"/>
                    <a:pt x="1277" y="263135"/>
                  </a:cubicBezTo>
                  <a:cubicBezTo>
                    <a:pt x="1135" y="262711"/>
                    <a:pt x="993" y="262286"/>
                    <a:pt x="851" y="261861"/>
                  </a:cubicBezTo>
                  <a:cubicBezTo>
                    <a:pt x="709" y="261436"/>
                    <a:pt x="709" y="261011"/>
                    <a:pt x="567" y="260445"/>
                  </a:cubicBezTo>
                  <a:cubicBezTo>
                    <a:pt x="426" y="260020"/>
                    <a:pt x="426" y="259454"/>
                    <a:pt x="284" y="259029"/>
                  </a:cubicBezTo>
                  <a:cubicBezTo>
                    <a:pt x="284" y="258604"/>
                    <a:pt x="142" y="258179"/>
                    <a:pt x="142" y="257754"/>
                  </a:cubicBezTo>
                  <a:cubicBezTo>
                    <a:pt x="0" y="256905"/>
                    <a:pt x="0" y="255913"/>
                    <a:pt x="0" y="255064"/>
                  </a:cubicBezTo>
                  <a:cubicBezTo>
                    <a:pt x="0" y="255064"/>
                    <a:pt x="0" y="254922"/>
                    <a:pt x="0" y="254922"/>
                  </a:cubicBezTo>
                  <a:cubicBezTo>
                    <a:pt x="0" y="254072"/>
                    <a:pt x="0" y="253081"/>
                    <a:pt x="142" y="252231"/>
                  </a:cubicBezTo>
                  <a:cubicBezTo>
                    <a:pt x="142" y="251807"/>
                    <a:pt x="284" y="251382"/>
                    <a:pt x="284" y="250957"/>
                  </a:cubicBezTo>
                  <a:cubicBezTo>
                    <a:pt x="426" y="250391"/>
                    <a:pt x="426" y="249966"/>
                    <a:pt x="567" y="249399"/>
                  </a:cubicBezTo>
                  <a:cubicBezTo>
                    <a:pt x="709" y="248974"/>
                    <a:pt x="709" y="248550"/>
                    <a:pt x="851" y="247983"/>
                  </a:cubicBezTo>
                  <a:cubicBezTo>
                    <a:pt x="993" y="247558"/>
                    <a:pt x="1135" y="247133"/>
                    <a:pt x="1277" y="246709"/>
                  </a:cubicBezTo>
                  <a:cubicBezTo>
                    <a:pt x="1418" y="246284"/>
                    <a:pt x="1560" y="245859"/>
                    <a:pt x="1702" y="245434"/>
                  </a:cubicBezTo>
                  <a:cubicBezTo>
                    <a:pt x="1844" y="245009"/>
                    <a:pt x="1986" y="244584"/>
                    <a:pt x="2128" y="244160"/>
                  </a:cubicBezTo>
                  <a:cubicBezTo>
                    <a:pt x="2269" y="243735"/>
                    <a:pt x="2553" y="243310"/>
                    <a:pt x="2695" y="242885"/>
                  </a:cubicBezTo>
                  <a:cubicBezTo>
                    <a:pt x="2979" y="242460"/>
                    <a:pt x="3120" y="242036"/>
                    <a:pt x="3404" y="241611"/>
                  </a:cubicBezTo>
                  <a:cubicBezTo>
                    <a:pt x="3546" y="241186"/>
                    <a:pt x="3830" y="240903"/>
                    <a:pt x="3971" y="240478"/>
                  </a:cubicBezTo>
                  <a:cubicBezTo>
                    <a:pt x="4255" y="240053"/>
                    <a:pt x="4539" y="239628"/>
                    <a:pt x="4822" y="239203"/>
                  </a:cubicBezTo>
                  <a:cubicBezTo>
                    <a:pt x="5106" y="238778"/>
                    <a:pt x="5390" y="238354"/>
                    <a:pt x="5673" y="237929"/>
                  </a:cubicBezTo>
                  <a:cubicBezTo>
                    <a:pt x="5957" y="237646"/>
                    <a:pt x="6099" y="237362"/>
                    <a:pt x="6383" y="237079"/>
                  </a:cubicBezTo>
                  <a:cubicBezTo>
                    <a:pt x="7092" y="236229"/>
                    <a:pt x="7659" y="235663"/>
                    <a:pt x="8368" y="234955"/>
                  </a:cubicBezTo>
                  <a:lnTo>
                    <a:pt x="93470" y="149989"/>
                  </a:lnTo>
                  <a:cubicBezTo>
                    <a:pt x="99002" y="144466"/>
                    <a:pt x="106236" y="141705"/>
                    <a:pt x="113469" y="141705"/>
                  </a:cubicBezTo>
                  <a:close/>
                  <a:moveTo>
                    <a:pt x="217411" y="0"/>
                  </a:moveTo>
                  <a:lnTo>
                    <a:pt x="576803" y="0"/>
                  </a:lnTo>
                  <a:cubicBezTo>
                    <a:pt x="592405" y="0"/>
                    <a:pt x="605169" y="12746"/>
                    <a:pt x="605169" y="28324"/>
                  </a:cubicBezTo>
                  <a:lnTo>
                    <a:pt x="605169" y="481511"/>
                  </a:lnTo>
                  <a:cubicBezTo>
                    <a:pt x="605169" y="497231"/>
                    <a:pt x="592405" y="509835"/>
                    <a:pt x="576803" y="509835"/>
                  </a:cubicBezTo>
                  <a:lnTo>
                    <a:pt x="217411" y="509835"/>
                  </a:lnTo>
                  <a:cubicBezTo>
                    <a:pt x="201810" y="509835"/>
                    <a:pt x="189045" y="497231"/>
                    <a:pt x="189045" y="481511"/>
                  </a:cubicBezTo>
                  <a:lnTo>
                    <a:pt x="189045" y="368214"/>
                  </a:lnTo>
                  <a:cubicBezTo>
                    <a:pt x="189045" y="352636"/>
                    <a:pt x="201810" y="339890"/>
                    <a:pt x="217411" y="339890"/>
                  </a:cubicBezTo>
                  <a:cubicBezTo>
                    <a:pt x="233154" y="339890"/>
                    <a:pt x="245776" y="352636"/>
                    <a:pt x="245776" y="368214"/>
                  </a:cubicBezTo>
                  <a:lnTo>
                    <a:pt x="245776" y="453187"/>
                  </a:lnTo>
                  <a:lnTo>
                    <a:pt x="548438" y="453187"/>
                  </a:lnTo>
                  <a:lnTo>
                    <a:pt x="548438" y="56649"/>
                  </a:lnTo>
                  <a:lnTo>
                    <a:pt x="245776" y="56649"/>
                  </a:lnTo>
                  <a:lnTo>
                    <a:pt x="245776" y="141621"/>
                  </a:lnTo>
                  <a:cubicBezTo>
                    <a:pt x="245776" y="157341"/>
                    <a:pt x="233154" y="169945"/>
                    <a:pt x="217411" y="169945"/>
                  </a:cubicBezTo>
                  <a:cubicBezTo>
                    <a:pt x="201810" y="169945"/>
                    <a:pt x="189045" y="157341"/>
                    <a:pt x="189045" y="141621"/>
                  </a:cubicBezTo>
                  <a:lnTo>
                    <a:pt x="189045" y="28324"/>
                  </a:lnTo>
                  <a:cubicBezTo>
                    <a:pt x="189045" y="12746"/>
                    <a:pt x="201810" y="0"/>
                    <a:pt x="217411" y="0"/>
                  </a:cubicBezTo>
                  <a:close/>
                </a:path>
              </a:pathLst>
            </a:custGeom>
            <a:solidFill>
              <a:sysClr val="window" lastClr="FFFFFF"/>
            </a:solidFill>
            <a:ln>
              <a:noFill/>
            </a:ln>
          </p:spPr>
          <p:txBody>
            <a:bodyPr/>
            <a:lstStyle/>
            <a:p>
              <a:endParaRPr lang="zh-CN" altLang="en-US">
                <a:latin typeface="微软雅黑" charset="-122"/>
                <a:ea typeface="微软雅黑" charset="-122"/>
              </a:endParaRPr>
            </a:p>
          </p:txBody>
        </p:sp>
        <p:cxnSp>
          <p:nvCxnSpPr>
            <p:cNvPr id="47" name="直接连接符 46"/>
            <p:cNvCxnSpPr/>
            <p:nvPr>
              <p:custDataLst>
                <p:tags r:id="rId22"/>
              </p:custDataLst>
            </p:nvPr>
          </p:nvCxnSpPr>
          <p:spPr>
            <a:xfrm>
              <a:off x="13587" y="7772"/>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8" name="椭圆 47"/>
            <p:cNvSpPr/>
            <p:nvPr>
              <p:custDataLst>
                <p:tags r:id="rId23"/>
              </p:custDataLst>
            </p:nvPr>
          </p:nvSpPr>
          <p:spPr>
            <a:xfrm>
              <a:off x="12799" y="6036"/>
              <a:ext cx="654" cy="654"/>
            </a:xfrm>
            <a:prstGeom prst="ellipse">
              <a:avLst/>
            </a:prstGeom>
            <a:solidFill>
              <a:srgbClr val="1AA3AA"/>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31" name="任意多边形 20"/>
            <p:cNvSpPr/>
            <p:nvPr>
              <p:custDataLst>
                <p:tags r:id="rId24"/>
              </p:custDataLst>
            </p:nvPr>
          </p:nvSpPr>
          <p:spPr bwMode="auto">
            <a:xfrm>
              <a:off x="12935" y="6178"/>
              <a:ext cx="384" cy="370"/>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cxnSp>
          <p:nvCxnSpPr>
            <p:cNvPr id="50" name="直接连接符 49"/>
            <p:cNvCxnSpPr/>
            <p:nvPr>
              <p:custDataLst>
                <p:tags r:id="rId25"/>
              </p:custDataLst>
            </p:nvPr>
          </p:nvCxnSpPr>
          <p:spPr>
            <a:xfrm flipH="1">
              <a:off x="13584" y="6387"/>
              <a:ext cx="112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53" name="iphone-and-ipad-tools-couple_36130"/>
            <p:cNvSpPr>
              <a:spLocks noChangeAspect="1"/>
            </p:cNvSpPr>
            <p:nvPr>
              <p:custDataLst>
                <p:tags r:id="rId26"/>
              </p:custDataLst>
            </p:nvPr>
          </p:nvSpPr>
          <p:spPr bwMode="auto">
            <a:xfrm>
              <a:off x="12946" y="7549"/>
              <a:ext cx="322" cy="387"/>
            </a:xfrm>
            <a:custGeom>
              <a:avLst/>
              <a:gdLst>
                <a:gd name="connsiteX0" fmla="*/ 374494 w 491666"/>
                <a:gd name="connsiteY0" fmla="*/ 544612 h 590254"/>
                <a:gd name="connsiteX1" fmla="*/ 360593 w 491666"/>
                <a:gd name="connsiteY1" fmla="*/ 558503 h 590254"/>
                <a:gd name="connsiteX2" fmla="*/ 374494 w 491666"/>
                <a:gd name="connsiteY2" fmla="*/ 572394 h 590254"/>
                <a:gd name="connsiteX3" fmla="*/ 388396 w 491666"/>
                <a:gd name="connsiteY3" fmla="*/ 558503 h 590254"/>
                <a:gd name="connsiteX4" fmla="*/ 374494 w 491666"/>
                <a:gd name="connsiteY4" fmla="*/ 544612 h 590254"/>
                <a:gd name="connsiteX5" fmla="*/ 179843 w 491666"/>
                <a:gd name="connsiteY5" fmla="*/ 458270 h 590254"/>
                <a:gd name="connsiteX6" fmla="*/ 162951 w 491666"/>
                <a:gd name="connsiteY6" fmla="*/ 475133 h 590254"/>
                <a:gd name="connsiteX7" fmla="*/ 179843 w 491666"/>
                <a:gd name="connsiteY7" fmla="*/ 491996 h 590254"/>
                <a:gd name="connsiteX8" fmla="*/ 196734 w 491666"/>
                <a:gd name="connsiteY8" fmla="*/ 475133 h 590254"/>
                <a:gd name="connsiteX9" fmla="*/ 179843 w 491666"/>
                <a:gd name="connsiteY9" fmla="*/ 458270 h 590254"/>
                <a:gd name="connsiteX10" fmla="*/ 289098 w 491666"/>
                <a:gd name="connsiteY10" fmla="*/ 245952 h 590254"/>
                <a:gd name="connsiteX11" fmla="*/ 289098 w 491666"/>
                <a:gd name="connsiteY11" fmla="*/ 525759 h 590254"/>
                <a:gd name="connsiteX12" fmla="*/ 452940 w 491666"/>
                <a:gd name="connsiteY12" fmla="*/ 524767 h 590254"/>
                <a:gd name="connsiteX13" fmla="*/ 452940 w 491666"/>
                <a:gd name="connsiteY13" fmla="*/ 245952 h 590254"/>
                <a:gd name="connsiteX14" fmla="*/ 341726 w 491666"/>
                <a:gd name="connsiteY14" fmla="*/ 220154 h 590254"/>
                <a:gd name="connsiteX15" fmla="*/ 341726 w 491666"/>
                <a:gd name="connsiteY15" fmla="*/ 226107 h 590254"/>
                <a:gd name="connsiteX16" fmla="*/ 411235 w 491666"/>
                <a:gd name="connsiteY16" fmla="*/ 226107 h 590254"/>
                <a:gd name="connsiteX17" fmla="*/ 411235 w 491666"/>
                <a:gd name="connsiteY17" fmla="*/ 220154 h 590254"/>
                <a:gd name="connsiteX18" fmla="*/ 376480 w 491666"/>
                <a:gd name="connsiteY18" fmla="*/ 201302 h 590254"/>
                <a:gd name="connsiteX19" fmla="*/ 370523 w 491666"/>
                <a:gd name="connsiteY19" fmla="*/ 207255 h 590254"/>
                <a:gd name="connsiteX20" fmla="*/ 376480 w 491666"/>
                <a:gd name="connsiteY20" fmla="*/ 212216 h 590254"/>
                <a:gd name="connsiteX21" fmla="*/ 382438 w 491666"/>
                <a:gd name="connsiteY21" fmla="*/ 207255 h 590254"/>
                <a:gd name="connsiteX22" fmla="*/ 376480 w 491666"/>
                <a:gd name="connsiteY22" fmla="*/ 201302 h 590254"/>
                <a:gd name="connsiteX23" fmla="*/ 250372 w 491666"/>
                <a:gd name="connsiteY23" fmla="*/ 184434 h 590254"/>
                <a:gd name="connsiteX24" fmla="*/ 491666 w 491666"/>
                <a:gd name="connsiteY24" fmla="*/ 184434 h 590254"/>
                <a:gd name="connsiteX25" fmla="*/ 491666 w 491666"/>
                <a:gd name="connsiteY25" fmla="*/ 590254 h 590254"/>
                <a:gd name="connsiteX26" fmla="*/ 250372 w 491666"/>
                <a:gd name="connsiteY26" fmla="*/ 590254 h 590254"/>
                <a:gd name="connsiteX27" fmla="*/ 0 w 491666"/>
                <a:gd name="connsiteY27" fmla="*/ 0 h 590254"/>
                <a:gd name="connsiteX28" fmla="*/ 345775 w 491666"/>
                <a:gd name="connsiteY28" fmla="*/ 0 h 590254"/>
                <a:gd name="connsiteX29" fmla="*/ 345775 w 491666"/>
                <a:gd name="connsiteY29" fmla="*/ 157716 h 590254"/>
                <a:gd name="connsiteX30" fmla="*/ 296095 w 491666"/>
                <a:gd name="connsiteY30" fmla="*/ 157716 h 590254"/>
                <a:gd name="connsiteX31" fmla="*/ 296095 w 491666"/>
                <a:gd name="connsiteY31" fmla="*/ 49596 h 590254"/>
                <a:gd name="connsiteX32" fmla="*/ 49680 w 491666"/>
                <a:gd name="connsiteY32" fmla="*/ 49596 h 590254"/>
                <a:gd name="connsiteX33" fmla="*/ 49680 w 491666"/>
                <a:gd name="connsiteY33" fmla="*/ 431488 h 590254"/>
                <a:gd name="connsiteX34" fmla="*/ 225549 w 491666"/>
                <a:gd name="connsiteY34" fmla="*/ 431488 h 590254"/>
                <a:gd name="connsiteX35" fmla="*/ 225549 w 491666"/>
                <a:gd name="connsiteY35" fmla="*/ 517786 h 590254"/>
                <a:gd name="connsiteX36" fmla="*/ 0 w 491666"/>
                <a:gd name="connsiteY36" fmla="*/ 517786 h 59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1666" h="590254">
                  <a:moveTo>
                    <a:pt x="374494" y="544612"/>
                  </a:moveTo>
                  <a:cubicBezTo>
                    <a:pt x="366551" y="544612"/>
                    <a:pt x="360593" y="551557"/>
                    <a:pt x="360593" y="558503"/>
                  </a:cubicBezTo>
                  <a:cubicBezTo>
                    <a:pt x="360593" y="566441"/>
                    <a:pt x="366551" y="572394"/>
                    <a:pt x="374494" y="572394"/>
                  </a:cubicBezTo>
                  <a:cubicBezTo>
                    <a:pt x="381445" y="572394"/>
                    <a:pt x="388396" y="566441"/>
                    <a:pt x="388396" y="558503"/>
                  </a:cubicBezTo>
                  <a:cubicBezTo>
                    <a:pt x="388396" y="551557"/>
                    <a:pt x="381445" y="544612"/>
                    <a:pt x="374494" y="544612"/>
                  </a:cubicBezTo>
                  <a:close/>
                  <a:moveTo>
                    <a:pt x="179843" y="458270"/>
                  </a:moveTo>
                  <a:cubicBezTo>
                    <a:pt x="170900" y="458270"/>
                    <a:pt x="162951" y="466206"/>
                    <a:pt x="162951" y="475133"/>
                  </a:cubicBezTo>
                  <a:cubicBezTo>
                    <a:pt x="162951" y="484060"/>
                    <a:pt x="170900" y="491996"/>
                    <a:pt x="179843" y="491996"/>
                  </a:cubicBezTo>
                  <a:cubicBezTo>
                    <a:pt x="189779" y="491996"/>
                    <a:pt x="196734" y="484060"/>
                    <a:pt x="196734" y="475133"/>
                  </a:cubicBezTo>
                  <a:cubicBezTo>
                    <a:pt x="196734" y="466206"/>
                    <a:pt x="189779" y="458270"/>
                    <a:pt x="179843" y="458270"/>
                  </a:cubicBezTo>
                  <a:close/>
                  <a:moveTo>
                    <a:pt x="289098" y="245952"/>
                  </a:moveTo>
                  <a:lnTo>
                    <a:pt x="289098" y="525759"/>
                  </a:lnTo>
                  <a:cubicBezTo>
                    <a:pt x="319881" y="525759"/>
                    <a:pt x="390382" y="525759"/>
                    <a:pt x="452940" y="524767"/>
                  </a:cubicBezTo>
                  <a:lnTo>
                    <a:pt x="452940" y="245952"/>
                  </a:lnTo>
                  <a:close/>
                  <a:moveTo>
                    <a:pt x="341726" y="220154"/>
                  </a:moveTo>
                  <a:lnTo>
                    <a:pt x="341726" y="226107"/>
                  </a:lnTo>
                  <a:lnTo>
                    <a:pt x="411235" y="226107"/>
                  </a:lnTo>
                  <a:lnTo>
                    <a:pt x="411235" y="220154"/>
                  </a:lnTo>
                  <a:close/>
                  <a:moveTo>
                    <a:pt x="376480" y="201302"/>
                  </a:moveTo>
                  <a:cubicBezTo>
                    <a:pt x="373501" y="201302"/>
                    <a:pt x="370523" y="203286"/>
                    <a:pt x="370523" y="207255"/>
                  </a:cubicBezTo>
                  <a:cubicBezTo>
                    <a:pt x="370523" y="210232"/>
                    <a:pt x="373501" y="212216"/>
                    <a:pt x="376480" y="212216"/>
                  </a:cubicBezTo>
                  <a:cubicBezTo>
                    <a:pt x="379459" y="212216"/>
                    <a:pt x="382438" y="210232"/>
                    <a:pt x="382438" y="207255"/>
                  </a:cubicBezTo>
                  <a:cubicBezTo>
                    <a:pt x="382438" y="203286"/>
                    <a:pt x="379459" y="201302"/>
                    <a:pt x="376480" y="201302"/>
                  </a:cubicBezTo>
                  <a:close/>
                  <a:moveTo>
                    <a:pt x="250372" y="184434"/>
                  </a:moveTo>
                  <a:lnTo>
                    <a:pt x="491666" y="184434"/>
                  </a:lnTo>
                  <a:lnTo>
                    <a:pt x="491666" y="590254"/>
                  </a:lnTo>
                  <a:lnTo>
                    <a:pt x="250372" y="590254"/>
                  </a:lnTo>
                  <a:close/>
                  <a:moveTo>
                    <a:pt x="0" y="0"/>
                  </a:moveTo>
                  <a:lnTo>
                    <a:pt x="345775" y="0"/>
                  </a:lnTo>
                  <a:lnTo>
                    <a:pt x="345775" y="157716"/>
                  </a:lnTo>
                  <a:lnTo>
                    <a:pt x="296095" y="157716"/>
                  </a:lnTo>
                  <a:lnTo>
                    <a:pt x="296095" y="49596"/>
                  </a:lnTo>
                  <a:lnTo>
                    <a:pt x="49680" y="49596"/>
                  </a:lnTo>
                  <a:lnTo>
                    <a:pt x="49680" y="431488"/>
                  </a:lnTo>
                  <a:lnTo>
                    <a:pt x="225549" y="431488"/>
                  </a:lnTo>
                  <a:lnTo>
                    <a:pt x="225549" y="517786"/>
                  </a:lnTo>
                  <a:lnTo>
                    <a:pt x="0" y="517786"/>
                  </a:lnTo>
                  <a:close/>
                </a:path>
              </a:pathLst>
            </a:custGeom>
            <a:solidFill>
              <a:sysClr val="window" lastClr="FFFFFF"/>
            </a:solidFill>
            <a:ln>
              <a:noFill/>
            </a:ln>
          </p:spPr>
        </p:sp>
        <p:sp>
          <p:nvSpPr>
            <p:cNvPr id="55" name="文本框 54"/>
            <p:cNvSpPr txBox="1"/>
            <p:nvPr>
              <p:custDataLst>
                <p:tags r:id="rId27"/>
              </p:custDataLst>
            </p:nvPr>
          </p:nvSpPr>
          <p:spPr>
            <a:xfrm>
              <a:off x="14882" y="4518"/>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3498DB"/>
                  </a:solidFill>
                  <a:latin typeface="微软雅黑" charset="-122"/>
                  <a:ea typeface="微软雅黑" charset="-122"/>
                </a:rPr>
                <a:t>NAD+</a:t>
              </a:r>
              <a:endParaRPr lang="en-US" altLang="zh-CN" sz="2000" spc="300" dirty="0">
                <a:solidFill>
                  <a:srgbClr val="3498DB"/>
                </a:solidFill>
                <a:latin typeface="微软雅黑" charset="-122"/>
                <a:ea typeface="微软雅黑" charset="-122"/>
              </a:endParaRPr>
            </a:p>
          </p:txBody>
        </p:sp>
        <p:cxnSp>
          <p:nvCxnSpPr>
            <p:cNvPr id="46" name="直接连接符 45"/>
            <p:cNvCxnSpPr/>
            <p:nvPr>
              <p:custDataLst>
                <p:tags r:id="rId28"/>
              </p:custDataLst>
            </p:nvPr>
          </p:nvCxnSpPr>
          <p:spPr>
            <a:xfrm>
              <a:off x="13587" y="9061"/>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10" name="文本框 9"/>
            <p:cNvSpPr txBox="1"/>
            <p:nvPr/>
          </p:nvSpPr>
          <p:spPr>
            <a:xfrm>
              <a:off x="9975" y="6543"/>
              <a:ext cx="1784" cy="580"/>
            </a:xfrm>
            <a:prstGeom prst="rect">
              <a:avLst/>
            </a:prstGeom>
            <a:noFill/>
          </p:spPr>
          <p:txBody>
            <a:bodyPr wrap="square" rtlCol="0">
              <a:spAutoFit/>
            </a:bodyPr>
            <a:p>
              <a:pPr algn="dist"/>
              <a:r>
                <a:rPr kumimoji="1" lang="en-US" altLang="zh-CN" b="1" dirty="0" smtClean="0">
                  <a:latin typeface="Times New Roman" panose="02020503050405090304" pitchFamily="18" charset="0"/>
                  <a:cs typeface="Times New Roman" panose="02020503050405090304" pitchFamily="18" charset="0"/>
                </a:rPr>
                <a:t>cofactors</a:t>
              </a:r>
              <a:endParaRPr kumimoji="1" lang="en-US" altLang="zh-CN" b="1" dirty="0" smtClean="0">
                <a:latin typeface="Times New Roman" panose="02020503050405090304" pitchFamily="18" charset="0"/>
                <a:cs typeface="Times New Roman" panose="02020503050405090304" pitchFamily="18" charset="0"/>
              </a:endParaRPr>
            </a:p>
          </p:txBody>
        </p:sp>
        <p:sp>
          <p:nvSpPr>
            <p:cNvPr id="11" name="文本框 10"/>
            <p:cNvSpPr txBox="1"/>
            <p:nvPr/>
          </p:nvSpPr>
          <p:spPr>
            <a:xfrm>
              <a:off x="14712" y="3599"/>
              <a:ext cx="244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acetyl carrier </a:t>
              </a:r>
              <a:endParaRPr kumimoji="1" lang="en-US" altLang="zh-CN" b="1" dirty="0" smtClean="0">
                <a:latin typeface="Times New Roman" panose="02020503050405090304" pitchFamily="18" charset="0"/>
                <a:cs typeface="Times New Roman" panose="02020503050405090304" pitchFamily="18" charset="0"/>
              </a:endParaRPr>
            </a:p>
          </p:txBody>
        </p:sp>
        <p:sp>
          <p:nvSpPr>
            <p:cNvPr id="13" name="文本框 12"/>
            <p:cNvSpPr txBox="1"/>
            <p:nvPr/>
          </p:nvSpPr>
          <p:spPr>
            <a:xfrm>
              <a:off x="14712" y="4980"/>
              <a:ext cx="449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proton and electron carrier</a:t>
              </a:r>
              <a:endParaRPr kumimoji="1" lang="en-US" altLang="zh-CN" b="1" dirty="0" smtClean="0">
                <a:latin typeface="Times New Roman" panose="02020503050405090304" pitchFamily="18" charset="0"/>
                <a:cs typeface="Times New Roman" panose="02020503050405090304" pitchFamily="18" charset="0"/>
              </a:endParaRPr>
            </a:p>
          </p:txBody>
        </p:sp>
        <p:sp>
          <p:nvSpPr>
            <p:cNvPr id="14" name="文本框 13"/>
            <p:cNvSpPr txBox="1"/>
            <p:nvPr/>
          </p:nvSpPr>
          <p:spPr>
            <a:xfrm>
              <a:off x="14712" y="6387"/>
              <a:ext cx="449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proton and electron carrier</a:t>
              </a:r>
              <a:endParaRPr kumimoji="1" lang="en-US" altLang="zh-CN" b="1" dirty="0" smtClean="0">
                <a:latin typeface="Times New Roman" panose="02020503050405090304" pitchFamily="18" charset="0"/>
                <a:cs typeface="Times New Roman" panose="02020503050405090304" pitchFamily="18" charset="0"/>
              </a:endParaRPr>
            </a:p>
          </p:txBody>
        </p:sp>
        <p:sp>
          <p:nvSpPr>
            <p:cNvPr id="15" name="文本框 14"/>
            <p:cNvSpPr txBox="1"/>
            <p:nvPr/>
          </p:nvSpPr>
          <p:spPr>
            <a:xfrm>
              <a:off x="14882" y="7700"/>
              <a:ext cx="426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carry hydroxyethyl group</a:t>
              </a:r>
              <a:endParaRPr kumimoji="1" lang="en-US" altLang="zh-CN" b="1" dirty="0" smtClean="0">
                <a:latin typeface="Times New Roman" panose="02020503050405090304" pitchFamily="18" charset="0"/>
                <a:cs typeface="Times New Roman" panose="02020503050405090304" pitchFamily="18" charset="0"/>
              </a:endParaRPr>
            </a:p>
          </p:txBody>
        </p:sp>
        <p:sp>
          <p:nvSpPr>
            <p:cNvPr id="20" name="文本框 19"/>
            <p:cNvSpPr txBox="1"/>
            <p:nvPr/>
          </p:nvSpPr>
          <p:spPr>
            <a:xfrm>
              <a:off x="14882" y="8994"/>
              <a:ext cx="4388" cy="1016"/>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serves both as an electron</a:t>
              </a:r>
              <a:endParaRPr kumimoji="1" lang="en-US" altLang="zh-CN" b="1" dirty="0" smtClean="0">
                <a:latin typeface="Times New Roman" panose="02020503050405090304" pitchFamily="18" charset="0"/>
                <a:cs typeface="Times New Roman" panose="02020503050405090304" pitchFamily="18" charset="0"/>
              </a:endParaRPr>
            </a:p>
            <a:p>
              <a:pPr algn="l"/>
              <a:r>
                <a:rPr kumimoji="1" lang="en-US" altLang="zh-CN" b="1" dirty="0" smtClean="0">
                  <a:latin typeface="Times New Roman" panose="02020503050405090304" pitchFamily="18" charset="0"/>
                  <a:cs typeface="Times New Roman" panose="02020503050405090304" pitchFamily="18" charset="0"/>
                </a:rPr>
                <a:t>carrier and an acyl carrier</a:t>
              </a:r>
              <a:endParaRPr kumimoji="1" lang="en-US" altLang="zh-CN" b="1" dirty="0" smtClean="0">
                <a:latin typeface="Times New Roman" panose="02020503050405090304" pitchFamily="18" charset="0"/>
                <a:cs typeface="Times New Roman" panose="02020503050405090304" pitchFamily="18" charset="0"/>
              </a:endParaRPr>
            </a:p>
          </p:txBody>
        </p:sp>
        <p:sp>
          <p:nvSpPr>
            <p:cNvPr id="23" name="文本框 22"/>
            <p:cNvSpPr txBox="1"/>
            <p:nvPr/>
          </p:nvSpPr>
          <p:spPr>
            <a:xfrm>
              <a:off x="9975" y="6528"/>
              <a:ext cx="1784" cy="580"/>
            </a:xfrm>
            <a:prstGeom prst="rect">
              <a:avLst/>
            </a:prstGeom>
            <a:noFill/>
          </p:spPr>
          <p:txBody>
            <a:bodyPr wrap="square" rtlCol="0">
              <a:spAutoFit/>
            </a:bodyPr>
            <a:p>
              <a:pPr algn="dist"/>
              <a:r>
                <a:rPr kumimoji="1" lang="en-US" altLang="zh-CN" b="1" dirty="0" smtClean="0">
                  <a:latin typeface="Times New Roman" panose="02020503050405090304" pitchFamily="18" charset="0"/>
                  <a:cs typeface="Times New Roman" panose="02020503050405090304" pitchFamily="18" charset="0"/>
                </a:rPr>
                <a:t>cofactors</a:t>
              </a:r>
              <a:endParaRPr kumimoji="1" lang="en-US" altLang="zh-CN" b="1" dirty="0" smtClean="0">
                <a:latin typeface="Times New Roman" panose="02020503050405090304" pitchFamily="18" charset="0"/>
                <a:cs typeface="Times New Roman" panose="02020503050405090304" pitchFamily="18" charset="0"/>
              </a:endParaRPr>
            </a:p>
          </p:txBody>
        </p:sp>
        <p:grpSp>
          <p:nvGrpSpPr>
            <p:cNvPr id="39" name="组合 38"/>
            <p:cNvGrpSpPr/>
            <p:nvPr/>
          </p:nvGrpSpPr>
          <p:grpSpPr>
            <a:xfrm>
              <a:off x="9975" y="3584"/>
              <a:ext cx="9295" cy="6426"/>
              <a:chOff x="9880" y="2530"/>
              <a:chExt cx="9295" cy="6426"/>
            </a:xfrm>
          </p:grpSpPr>
          <p:cxnSp>
            <p:nvCxnSpPr>
              <p:cNvPr id="12" name="直接连接符 11"/>
              <p:cNvCxnSpPr/>
              <p:nvPr>
                <p:custDataLst>
                  <p:tags r:id="rId29"/>
                </p:custDataLst>
              </p:nvPr>
            </p:nvCxnSpPr>
            <p:spPr>
              <a:xfrm>
                <a:off x="12143" y="2530"/>
                <a:ext cx="0" cy="5477"/>
              </a:xfrm>
              <a:prstGeom prst="line">
                <a:avLst/>
              </a:prstGeom>
              <a:ln>
                <a:solidFill>
                  <a:sysClr val="window" lastClr="FFFFFF">
                    <a:lumMod val="85000"/>
                  </a:sysClr>
                </a:solidFill>
              </a:ln>
            </p:spPr>
            <p:style>
              <a:lnRef idx="1">
                <a:srgbClr val="1F74AD"/>
              </a:lnRef>
              <a:fillRef idx="0">
                <a:srgbClr val="1F74AD"/>
              </a:fillRef>
              <a:effectRef idx="0">
                <a:srgbClr val="1F74AD"/>
              </a:effectRef>
              <a:fontRef idx="minor">
                <a:srgbClr val="000000"/>
              </a:fontRef>
            </p:style>
          </p:cxnSp>
          <p:sp>
            <p:nvSpPr>
              <p:cNvPr id="25" name="文本框 24"/>
              <p:cNvSpPr txBox="1"/>
              <p:nvPr/>
            </p:nvSpPr>
            <p:spPr>
              <a:xfrm>
                <a:off x="14617" y="3926"/>
                <a:ext cx="449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proton and electron carrier</a:t>
                </a:r>
                <a:endParaRPr kumimoji="1" lang="en-US" altLang="zh-CN" b="1" dirty="0" smtClean="0">
                  <a:latin typeface="Times New Roman" panose="02020503050405090304" pitchFamily="18" charset="0"/>
                  <a:cs typeface="Times New Roman" panose="02020503050405090304" pitchFamily="18" charset="0"/>
                </a:endParaRPr>
              </a:p>
            </p:txBody>
          </p:sp>
          <p:sp>
            <p:nvSpPr>
              <p:cNvPr id="27" name="文本框 26"/>
              <p:cNvSpPr txBox="1"/>
              <p:nvPr/>
            </p:nvSpPr>
            <p:spPr>
              <a:xfrm>
                <a:off x="14617" y="5333"/>
                <a:ext cx="449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proton and electron carrier</a:t>
                </a:r>
                <a:endParaRPr kumimoji="1" lang="en-US" altLang="zh-CN" b="1" dirty="0" smtClean="0">
                  <a:latin typeface="Times New Roman" panose="02020503050405090304" pitchFamily="18" charset="0"/>
                  <a:cs typeface="Times New Roman" panose="02020503050405090304" pitchFamily="18" charset="0"/>
                </a:endParaRPr>
              </a:p>
            </p:txBody>
          </p:sp>
          <p:sp>
            <p:nvSpPr>
              <p:cNvPr id="32" name="文本框 31"/>
              <p:cNvSpPr txBox="1"/>
              <p:nvPr/>
            </p:nvSpPr>
            <p:spPr>
              <a:xfrm>
                <a:off x="14787" y="6646"/>
                <a:ext cx="426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carry hydroxyethyl group</a:t>
                </a:r>
                <a:endParaRPr kumimoji="1" lang="en-US" altLang="zh-CN" b="1" dirty="0" smtClean="0">
                  <a:latin typeface="Times New Roman" panose="02020503050405090304" pitchFamily="18" charset="0"/>
                  <a:cs typeface="Times New Roman" panose="02020503050405090304" pitchFamily="18" charset="0"/>
                </a:endParaRPr>
              </a:p>
            </p:txBody>
          </p:sp>
          <p:sp>
            <p:nvSpPr>
              <p:cNvPr id="34" name="文本框 33"/>
              <p:cNvSpPr txBox="1"/>
              <p:nvPr/>
            </p:nvSpPr>
            <p:spPr>
              <a:xfrm>
                <a:off x="14787" y="7940"/>
                <a:ext cx="4388" cy="1016"/>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serves both as an electron</a:t>
                </a:r>
                <a:endParaRPr kumimoji="1" lang="en-US" altLang="zh-CN" b="1" dirty="0" smtClean="0">
                  <a:latin typeface="Times New Roman" panose="02020503050405090304" pitchFamily="18" charset="0"/>
                  <a:cs typeface="Times New Roman" panose="02020503050405090304" pitchFamily="18" charset="0"/>
                </a:endParaRPr>
              </a:p>
              <a:p>
                <a:pPr algn="l"/>
                <a:r>
                  <a:rPr kumimoji="1" lang="en-US" altLang="zh-CN" b="1" dirty="0" smtClean="0">
                    <a:latin typeface="Times New Roman" panose="02020503050405090304" pitchFamily="18" charset="0"/>
                    <a:cs typeface="Times New Roman" panose="02020503050405090304" pitchFamily="18" charset="0"/>
                  </a:rPr>
                  <a:t>carrier and an acyl carrier</a:t>
                </a:r>
                <a:endParaRPr kumimoji="1" lang="en-US" altLang="zh-CN" b="1" dirty="0" smtClean="0">
                  <a:latin typeface="Times New Roman" panose="02020503050405090304" pitchFamily="18" charset="0"/>
                  <a:cs typeface="Times New Roman" panose="02020503050405090304" pitchFamily="18" charset="0"/>
                </a:endParaRPr>
              </a:p>
            </p:txBody>
          </p:sp>
          <p:sp>
            <p:nvSpPr>
              <p:cNvPr id="37" name="文本框 36"/>
              <p:cNvSpPr txBox="1"/>
              <p:nvPr/>
            </p:nvSpPr>
            <p:spPr>
              <a:xfrm>
                <a:off x="9880" y="5474"/>
                <a:ext cx="1784" cy="580"/>
              </a:xfrm>
              <a:prstGeom prst="rect">
                <a:avLst/>
              </a:prstGeom>
              <a:noFill/>
            </p:spPr>
            <p:txBody>
              <a:bodyPr wrap="square" rtlCol="0">
                <a:spAutoFit/>
              </a:bodyPr>
              <a:p>
                <a:pPr algn="dist"/>
                <a:r>
                  <a:rPr kumimoji="1" lang="en-US" altLang="zh-CN" b="1" dirty="0" smtClean="0">
                    <a:latin typeface="Times New Roman" panose="02020503050405090304" pitchFamily="18" charset="0"/>
                    <a:cs typeface="Times New Roman" panose="02020503050405090304" pitchFamily="18" charset="0"/>
                  </a:rPr>
                  <a:t>cofactors</a:t>
                </a:r>
                <a:endParaRPr kumimoji="1" lang="en-US" altLang="zh-CN" b="1" dirty="0" smtClean="0">
                  <a:latin typeface="Times New Roman" panose="02020503050405090304" pitchFamily="18" charset="0"/>
                  <a:cs typeface="Times New Roman" panose="02020503050405090304" pitchFamily="18" charset="0"/>
                </a:endParaRPr>
              </a:p>
            </p:txBody>
          </p:sp>
        </p:grpSp>
      </p:grpSp>
      <p:sp>
        <p:nvSpPr>
          <p:cNvPr id="58" name="文本框 57"/>
          <p:cNvSpPr txBox="1"/>
          <p:nvPr/>
        </p:nvSpPr>
        <p:spPr>
          <a:xfrm>
            <a:off x="279400" y="3477895"/>
            <a:ext cx="4685030" cy="1568450"/>
          </a:xfrm>
          <a:prstGeom prst="rect">
            <a:avLst/>
          </a:prstGeom>
          <a:noFill/>
        </p:spPr>
        <p:txBody>
          <a:bodyPr wrap="none" rtlCol="0">
            <a:spAutoFit/>
          </a:bodyPr>
          <a:p>
            <a:pPr algn="l">
              <a:lnSpc>
                <a:spcPct val="100000"/>
              </a:lnSpc>
            </a:pPr>
            <a:r>
              <a:rPr kumimoji="1" lang="en-US" altLang="zh-CN" sz="2400" b="1" dirty="0" smtClean="0">
                <a:latin typeface="Times New Roman" panose="02020503050405090304" pitchFamily="18" charset="0"/>
                <a:cs typeface="Times New Roman" panose="02020503050405090304" pitchFamily="18" charset="0"/>
              </a:rPr>
              <a:t>three enzymes:</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E1 pyruvate dehydrogenase</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E2 dihydrolipoyl transacetylase</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E3 dihydrolipoyl dehydrogenase</a:t>
            </a:r>
            <a:endParaRPr kumimoji="1" lang="en-US" altLang="zh-CN" sz="2400" b="1" dirty="0" smtClean="0">
              <a:latin typeface="Times New Roman" panose="02020503050405090304" pitchFamily="18" charset="0"/>
              <a:cs typeface="Times New Roman" panose="02020503050405090304" pitchFamily="18" charset="0"/>
            </a:endParaRPr>
          </a:p>
        </p:txBody>
      </p:sp>
      <p:sp>
        <p:nvSpPr>
          <p:cNvPr id="60" name="文本框 59"/>
          <p:cNvSpPr txBox="1"/>
          <p:nvPr/>
        </p:nvSpPr>
        <p:spPr>
          <a:xfrm>
            <a:off x="1810385" y="5405755"/>
            <a:ext cx="10349865" cy="1198880"/>
          </a:xfrm>
          <a:prstGeom prst="rect">
            <a:avLst/>
          </a:prstGeom>
          <a:noFill/>
        </p:spPr>
        <p:txBody>
          <a:bodyPr wrap="square" rtlCol="0">
            <a:spAutoFit/>
          </a:bodyPr>
          <a:p>
            <a:pPr algn="l"/>
            <a:r>
              <a:rPr kumimoji="1" lang="en-US" altLang="zh-CN" sz="2400" b="1" dirty="0" smtClean="0">
                <a:solidFill>
                  <a:srgbClr val="C00000"/>
                </a:solidFill>
                <a:latin typeface="Times New Roman" panose="02020503050405090304" pitchFamily="18" charset="0"/>
                <a:cs typeface="Times New Roman" panose="02020503050405090304" pitchFamily="18" charset="0"/>
              </a:rPr>
              <a:t>Acetyl-CoA</a:t>
            </a:r>
            <a:r>
              <a:rPr kumimoji="1" lang="en-US" altLang="zh-CN" sz="2400" b="1" dirty="0" smtClean="0">
                <a:latin typeface="Times New Roman" panose="02020503050405090304" pitchFamily="18" charset="0"/>
                <a:cs typeface="Times New Roman" panose="02020503050405090304" pitchFamily="18" charset="0"/>
              </a:rPr>
              <a:t> is the central intermediate of catabolism, not only carbohydrate but also amino acids and fatty acids are first degraded to acetyl group of acetyl-CoA and then enter the ctric acid cycle for further degradation. </a:t>
            </a:r>
            <a:endParaRPr kumimoji="1" lang="en-US" altLang="zh-CN" sz="2400" b="1" dirty="0" smtClean="0">
              <a:latin typeface="Times New Roman" panose="02020503050405090304" pitchFamily="18" charset="0"/>
              <a:cs typeface="Times New Roman" panose="02020503050405090304" pitchFamily="18" charset="0"/>
            </a:endParaRPr>
          </a:p>
        </p:txBody>
      </p:sp>
      <p:grpSp>
        <p:nvGrpSpPr>
          <p:cNvPr id="71" name="组合 70"/>
          <p:cNvGrpSpPr/>
          <p:nvPr/>
        </p:nvGrpSpPr>
        <p:grpSpPr>
          <a:xfrm>
            <a:off x="2152015" y="2740025"/>
            <a:ext cx="1846580" cy="379730"/>
            <a:chOff x="3526" y="4057"/>
            <a:chExt cx="2908" cy="598"/>
          </a:xfrm>
        </p:grpSpPr>
        <p:sp>
          <p:nvSpPr>
            <p:cNvPr id="69" name="圆角矩形 68"/>
            <p:cNvSpPr/>
            <p:nvPr/>
          </p:nvSpPr>
          <p:spPr>
            <a:xfrm>
              <a:off x="3526" y="4057"/>
              <a:ext cx="2909" cy="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文本框 69">
              <a:hlinkClick r:id="rId30" tooltip="" action="ppaction://hlinksldjump"/>
            </p:cNvPr>
            <p:cNvSpPr txBox="1"/>
            <p:nvPr/>
          </p:nvSpPr>
          <p:spPr>
            <a:xfrm>
              <a:off x="4005" y="4057"/>
              <a:ext cx="2028" cy="580"/>
            </a:xfrm>
            <a:prstGeom prst="rect">
              <a:avLst/>
            </a:prstGeom>
            <a:noFill/>
          </p:spPr>
          <p:txBody>
            <a:bodyPr wrap="none" rtlCol="0">
              <a:spAutoFit/>
            </a:bodyPr>
            <a:p>
              <a:pPr algn="l"/>
              <a:r>
                <a:rPr kumimoji="1" lang="en-US" altLang="zh-CN" b="1" dirty="0" smtClean="0">
                  <a:solidFill>
                    <a:schemeClr val="bg1"/>
                  </a:solidFill>
                  <a:latin typeface="Times New Roman" panose="02020503050405090304" pitchFamily="18" charset="0"/>
                  <a:cs typeface="Times New Roman" panose="02020503050405090304" pitchFamily="18" charset="0"/>
                </a:rPr>
                <a:t>mechanism</a:t>
              </a:r>
              <a:endParaRPr kumimoji="1" lang="en-US" altLang="zh-CN" b="1" dirty="0" smtClean="0">
                <a:solidFill>
                  <a:schemeClr val="bg1"/>
                </a:solidFill>
                <a:latin typeface="Times New Roman" panose="02020503050405090304" pitchFamily="18" charset="0"/>
                <a:cs typeface="Times New Roman" panose="02020503050405090304" pitchFamily="18" charset="0"/>
              </a:endParaRPr>
            </a:p>
          </p:txBody>
        </p:sp>
      </p:grpSp>
      <p:pic>
        <p:nvPicPr>
          <p:cNvPr id="72" name="图片 71"/>
          <p:cNvPicPr>
            <a:picLocks noChangeAspect="1"/>
          </p:cNvPicPr>
          <p:nvPr/>
        </p:nvPicPr>
        <p:blipFill>
          <a:blip r:embed="rId31"/>
          <a:stretch>
            <a:fillRect/>
          </a:stretch>
        </p:blipFill>
        <p:spPr>
          <a:xfrm>
            <a:off x="279400" y="5410835"/>
            <a:ext cx="1346200" cy="1193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2499092" y="-24384"/>
            <a:ext cx="719264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Mechanism of pyruvate decarboxylation</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rcRect t="3228"/>
          <a:stretch>
            <a:fillRect/>
          </a:stretch>
        </p:blipFill>
        <p:spPr>
          <a:xfrm>
            <a:off x="2239645" y="559435"/>
            <a:ext cx="7703820" cy="4509770"/>
          </a:xfrm>
          <a:prstGeom prst="rect">
            <a:avLst/>
          </a:prstGeom>
        </p:spPr>
      </p:pic>
      <p:sp>
        <p:nvSpPr>
          <p:cNvPr id="6" name="文本框 5"/>
          <p:cNvSpPr txBox="1"/>
          <p:nvPr/>
        </p:nvSpPr>
        <p:spPr>
          <a:xfrm>
            <a:off x="119380" y="5153025"/>
            <a:ext cx="11953875" cy="1568450"/>
          </a:xfrm>
          <a:prstGeom prst="rect">
            <a:avLst/>
          </a:prstGeom>
          <a:noFill/>
        </p:spPr>
        <p:txBody>
          <a:bodyPr wrap="square" rtlCol="0">
            <a:spAutoFit/>
          </a:bodyPr>
          <a:p>
            <a:pPr algn="l"/>
            <a:r>
              <a:rPr kumimoji="1" lang="en-US" altLang="zh-CN" sz="2400" b="1" dirty="0" smtClean="0">
                <a:latin typeface="Times New Roman" panose="02020503050405090304" pitchFamily="18" charset="0"/>
                <a:cs typeface="Times New Roman" panose="02020503050405090304" pitchFamily="18" charset="0"/>
              </a:rPr>
              <a:t>All the enzymes and coenzymes are clustered, allowing the intermediates to react quickly without diffusing away.</a:t>
            </a:r>
            <a:endParaRPr kumimoji="1" lang="en-US" altLang="zh-CN" sz="2400" b="1" dirty="0" smtClean="0">
              <a:latin typeface="Times New Roman" panose="02020503050405090304" pitchFamily="18" charset="0"/>
              <a:cs typeface="Times New Roman" panose="02020503050405090304" pitchFamily="18" charset="0"/>
            </a:endParaRPr>
          </a:p>
          <a:p>
            <a:pPr algn="l"/>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This mechnism is called substrate channeling</a:t>
            </a:r>
            <a:endParaRPr kumimoji="1" lang="en-US" altLang="zh-CN" sz="24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1"/>
          <a:stretch>
            <a:fillRect/>
          </a:stretch>
        </p:blipFill>
        <p:spPr>
          <a:xfrm>
            <a:off x="5501005" y="3315970"/>
            <a:ext cx="6644005" cy="3451860"/>
          </a:xfrm>
          <a:prstGeom prst="rect">
            <a:avLst/>
          </a:prstGeom>
        </p:spPr>
      </p:pic>
      <p:sp>
        <p:nvSpPr>
          <p:cNvPr id="2" name="灯片编号占位符 1"/>
          <p:cNvSpPr>
            <a:spLocks noGrp="1"/>
          </p:cNvSpPr>
          <p:nvPr>
            <p:ph type="sldNum" sz="quarter" idx="12"/>
          </p:nvPr>
        </p:nvSpPr>
        <p:spPr>
          <a:xfrm>
            <a:off x="8610600" y="6402705"/>
            <a:ext cx="2743200" cy="365125"/>
          </a:xfrm>
        </p:spPr>
        <p:txBody>
          <a:bodyPr/>
          <a:lstStyle/>
          <a:p>
            <a:fld id="{95179704-EFDC-584D-9064-A59D55EEFD70}" type="slidenum">
              <a:rPr kumimoji="1" lang="zh-CN" altLang="en-US" smtClean="0"/>
            </a:fld>
            <a:endParaRPr kumimoji="1" lang="zh-CN" altLang="en-US"/>
          </a:p>
        </p:txBody>
      </p:sp>
      <p:sp>
        <p:nvSpPr>
          <p:cNvPr id="3" name="文本框 2"/>
          <p:cNvSpPr txBox="1"/>
          <p:nvPr/>
        </p:nvSpPr>
        <p:spPr>
          <a:xfrm>
            <a:off x="4088880" y="0"/>
            <a:ext cx="387477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Glycogen breakdown</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35" name="操作按钮: 后退或上一个 34">
            <a:hlinkClick r:id="rId2" tooltip="" action="ppaction://hlinksldjump" highlightClick="1"/>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grpSp>
        <p:nvGrpSpPr>
          <p:cNvPr id="38" name="组合 37"/>
          <p:cNvGrpSpPr/>
          <p:nvPr/>
        </p:nvGrpSpPr>
        <p:grpSpPr>
          <a:xfrm>
            <a:off x="152400" y="3288030"/>
            <a:ext cx="4881245" cy="882015"/>
            <a:chOff x="240" y="5178"/>
            <a:chExt cx="7687" cy="1389"/>
          </a:xfrm>
        </p:grpSpPr>
        <p:cxnSp>
          <p:nvCxnSpPr>
            <p:cNvPr id="27" name="直接箭头连接符 26"/>
            <p:cNvCxnSpPr>
              <a:stCxn id="11" idx="2"/>
              <a:endCxn id="22" idx="0"/>
            </p:cNvCxnSpPr>
            <p:nvPr/>
          </p:nvCxnSpPr>
          <p:spPr>
            <a:xfrm>
              <a:off x="3542" y="5178"/>
              <a:ext cx="1" cy="1389"/>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30" name="矩形 29">
              <a:hlinkClick r:id="rId3" tooltip="" action="ppaction://hlinksldjump"/>
            </p:cNvPr>
            <p:cNvSpPr/>
            <p:nvPr/>
          </p:nvSpPr>
          <p:spPr>
            <a:xfrm>
              <a:off x="3572" y="5627"/>
              <a:ext cx="4355" cy="580"/>
            </a:xfrm>
            <a:prstGeom prst="rect">
              <a:avLst/>
            </a:prstGeom>
            <a:noFill/>
          </p:spPr>
          <p:txBody>
            <a:bodyPr wrap="square" rtlCol="0">
              <a:spAutoFit/>
            </a:bodyPr>
            <a:p>
              <a:r>
                <a:rPr kumimoji="1" lang="en-US" altLang="zh-CN" b="1" dirty="0">
                  <a:solidFill>
                    <a:schemeClr val="accent1"/>
                  </a:solidFill>
                  <a:latin typeface="Times New Roman" panose="02020503050405090304" pitchFamily="18" charset="0"/>
                  <a:cs typeface="Times New Roman" panose="02020503050405090304" pitchFamily="18" charset="0"/>
                </a:rPr>
                <a:t>debranching enzyme</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sp>
          <p:nvSpPr>
            <p:cNvPr id="32" name="矩形 31">
              <a:hlinkClick r:id="rId2" action="ppaction://hlinksldjump"/>
            </p:cNvPr>
            <p:cNvSpPr/>
            <p:nvPr/>
          </p:nvSpPr>
          <p:spPr>
            <a:xfrm>
              <a:off x="240" y="5627"/>
              <a:ext cx="3332" cy="580"/>
            </a:xfrm>
            <a:prstGeom prst="rect">
              <a:avLst/>
            </a:prstGeom>
            <a:noFill/>
          </p:spPr>
          <p:txBody>
            <a:bodyPr wrap="square" rtlCol="0">
              <a:spAutoFit/>
            </a:bodyPr>
            <a:p>
              <a:r>
                <a:rPr kumimoji="1" lang="en-US" altLang="zh-CN" b="1" dirty="0">
                  <a:solidFill>
                    <a:schemeClr val="accent1"/>
                  </a:solidFill>
                  <a:latin typeface="Times New Roman" panose="02020503050405090304" pitchFamily="18" charset="0"/>
                  <a:cs typeface="Times New Roman" panose="02020503050405090304" pitchFamily="18" charset="0"/>
                </a:rPr>
                <a:t>(tranferase activity)</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grpSp>
      <p:grpSp>
        <p:nvGrpSpPr>
          <p:cNvPr id="59" name="组合 58"/>
          <p:cNvGrpSpPr/>
          <p:nvPr/>
        </p:nvGrpSpPr>
        <p:grpSpPr>
          <a:xfrm>
            <a:off x="234582" y="272415"/>
            <a:ext cx="7241780" cy="4642485"/>
            <a:chOff x="-2989" y="4161"/>
            <a:chExt cx="11623" cy="7987"/>
          </a:xfrm>
        </p:grpSpPr>
        <p:pic>
          <p:nvPicPr>
            <p:cNvPr id="10" name="图片 9"/>
            <p:cNvPicPr>
              <a:picLocks noChangeAspect="1"/>
            </p:cNvPicPr>
            <p:nvPr/>
          </p:nvPicPr>
          <p:blipFill>
            <a:blip r:embed="rId4"/>
            <a:srcRect l="6236" t="5139" r="8951" b="74628"/>
            <a:stretch>
              <a:fillRect/>
            </a:stretch>
          </p:blipFill>
          <p:spPr>
            <a:xfrm>
              <a:off x="-2801" y="4161"/>
              <a:ext cx="6089" cy="2359"/>
            </a:xfrm>
            <a:prstGeom prst="rect">
              <a:avLst/>
            </a:prstGeom>
          </p:spPr>
        </p:pic>
        <p:pic>
          <p:nvPicPr>
            <p:cNvPr id="11" name="图片 10"/>
            <p:cNvPicPr>
              <a:picLocks noChangeAspect="1"/>
            </p:cNvPicPr>
            <p:nvPr/>
          </p:nvPicPr>
          <p:blipFill>
            <a:blip r:embed="rId4"/>
            <a:srcRect l="42777" t="36160" r="8945" b="54084"/>
            <a:stretch>
              <a:fillRect/>
            </a:stretch>
          </p:blipFill>
          <p:spPr>
            <a:xfrm>
              <a:off x="-1884" y="7955"/>
              <a:ext cx="4256" cy="1394"/>
            </a:xfrm>
            <a:prstGeom prst="rect">
              <a:avLst/>
            </a:prstGeom>
          </p:spPr>
        </p:pic>
        <p:cxnSp>
          <p:nvCxnSpPr>
            <p:cNvPr id="12" name="直接箭头连接符 11"/>
            <p:cNvCxnSpPr>
              <a:stCxn id="10" idx="2"/>
              <a:endCxn id="11" idx="0"/>
            </p:cNvCxnSpPr>
            <p:nvPr/>
          </p:nvCxnSpPr>
          <p:spPr>
            <a:xfrm>
              <a:off x="244" y="6520"/>
              <a:ext cx="0" cy="1434"/>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43" name="矩形 42"/>
            <p:cNvSpPr/>
            <p:nvPr/>
          </p:nvSpPr>
          <p:spPr>
            <a:xfrm>
              <a:off x="-2435" y="6682"/>
              <a:ext cx="2613" cy="1110"/>
            </a:xfrm>
            <a:prstGeom prst="rect">
              <a:avLst/>
            </a:prstGeom>
            <a:noFill/>
          </p:spPr>
          <p:txBody>
            <a:bodyPr wrap="square" rtlCol="0">
              <a:spAutoFit/>
            </a:bodyPr>
            <a:p>
              <a:r>
                <a:rPr kumimoji="1" lang="en-US" altLang="zh-CN" b="1" dirty="0">
                  <a:solidFill>
                    <a:schemeClr val="accent1"/>
                  </a:solidFill>
                  <a:latin typeface="Times New Roman" panose="02020503050405090304" pitchFamily="18" charset="0"/>
                  <a:cs typeface="Times New Roman" panose="02020503050405090304" pitchFamily="18" charset="0"/>
                </a:rPr>
                <a:t>glycogen </a:t>
              </a:r>
              <a:r>
                <a:rPr kumimoji="1" lang="en-US" altLang="zh-CN" b="1" dirty="0">
                  <a:solidFill>
                    <a:schemeClr val="accent1"/>
                  </a:solidFill>
                  <a:latin typeface="Times New Roman" panose="02020503050405090304" pitchFamily="18" charset="0"/>
                  <a:cs typeface="Times New Roman" panose="02020503050405090304" pitchFamily="18" charset="0"/>
                  <a:hlinkClick r:id="rId5" tooltip="" action="ppaction://hlinksldjump"/>
                </a:rPr>
                <a:t>phosphorylase</a:t>
              </a:r>
              <a:endParaRPr kumimoji="1" lang="en-US" altLang="zh-CN" b="1" dirty="0">
                <a:solidFill>
                  <a:schemeClr val="accent1"/>
                </a:solidFill>
                <a:latin typeface="Times New Roman" panose="02020503050405090304" pitchFamily="18" charset="0"/>
                <a:cs typeface="Times New Roman" panose="02020503050405090304" pitchFamily="18" charset="0"/>
                <a:hlinkClick r:id="rId5" tooltip="" action="ppaction://hlinksldjump"/>
              </a:endParaRPr>
            </a:p>
          </p:txBody>
        </p:sp>
        <p:grpSp>
          <p:nvGrpSpPr>
            <p:cNvPr id="19" name="组合 18"/>
            <p:cNvGrpSpPr/>
            <p:nvPr/>
          </p:nvGrpSpPr>
          <p:grpSpPr>
            <a:xfrm rot="0">
              <a:off x="4225" y="5071"/>
              <a:ext cx="4409" cy="4129"/>
              <a:chOff x="20465" y="3503"/>
              <a:chExt cx="4308" cy="3803"/>
            </a:xfrm>
          </p:grpSpPr>
          <p:pic>
            <p:nvPicPr>
              <p:cNvPr id="13" name="图片 12"/>
              <p:cNvPicPr>
                <a:picLocks noChangeAspect="1"/>
              </p:cNvPicPr>
              <p:nvPr/>
            </p:nvPicPr>
            <p:blipFill>
              <a:blip r:embed="rId6"/>
              <a:srcRect l="7495"/>
              <a:stretch>
                <a:fillRect/>
              </a:stretch>
            </p:blipFill>
            <p:spPr>
              <a:xfrm>
                <a:off x="20465" y="4267"/>
                <a:ext cx="3461" cy="2444"/>
              </a:xfrm>
              <a:prstGeom prst="rect">
                <a:avLst/>
              </a:prstGeom>
            </p:spPr>
          </p:pic>
          <p:sp>
            <p:nvSpPr>
              <p:cNvPr id="15" name="矩形 14"/>
              <p:cNvSpPr/>
              <p:nvPr/>
            </p:nvSpPr>
            <p:spPr>
              <a:xfrm>
                <a:off x="23379" y="3503"/>
                <a:ext cx="1394" cy="13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5" name="矩形 44"/>
              <p:cNvSpPr/>
              <p:nvPr/>
            </p:nvSpPr>
            <p:spPr>
              <a:xfrm>
                <a:off x="23005" y="6296"/>
                <a:ext cx="1301" cy="10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pSp>
        <p:cxnSp>
          <p:nvCxnSpPr>
            <p:cNvPr id="18" name="曲线连接符 17"/>
            <p:cNvCxnSpPr>
              <a:stCxn id="10" idx="2"/>
              <a:endCxn id="13" idx="2"/>
            </p:cNvCxnSpPr>
            <p:nvPr/>
          </p:nvCxnSpPr>
          <p:spPr>
            <a:xfrm rot="5400000" flipV="1">
              <a:off x="2103" y="4661"/>
              <a:ext cx="2034" cy="5752"/>
            </a:xfrm>
            <a:prstGeom prst="curvedConnector3">
              <a:avLst>
                <a:gd name="adj1" fmla="val 120140"/>
              </a:avLst>
            </a:prstGeom>
            <a:ln w="12700" cmpd="sng">
              <a:tailEnd type="arrow"/>
            </a:ln>
          </p:spPr>
          <p:style>
            <a:lnRef idx="1">
              <a:schemeClr val="dk1"/>
            </a:lnRef>
            <a:fillRef idx="0">
              <a:schemeClr val="dk1"/>
            </a:fillRef>
            <a:effectRef idx="0">
              <a:schemeClr val="dk1"/>
            </a:effectRef>
            <a:fontRef idx="minor">
              <a:schemeClr val="tx1"/>
            </a:fontRef>
          </p:style>
        </p:cxnSp>
        <p:pic>
          <p:nvPicPr>
            <p:cNvPr id="22" name="图片 21"/>
            <p:cNvPicPr>
              <a:picLocks noChangeAspect="1"/>
            </p:cNvPicPr>
            <p:nvPr/>
          </p:nvPicPr>
          <p:blipFill>
            <a:blip r:embed="rId7"/>
            <a:stretch>
              <a:fillRect/>
            </a:stretch>
          </p:blipFill>
          <p:spPr>
            <a:xfrm>
              <a:off x="-2989" y="10867"/>
              <a:ext cx="6468" cy="1281"/>
            </a:xfrm>
            <a:prstGeom prst="rect">
              <a:avLst/>
            </a:prstGeom>
          </p:spPr>
        </p:pic>
      </p:grpSp>
      <p:grpSp>
        <p:nvGrpSpPr>
          <p:cNvPr id="48" name="组合 47"/>
          <p:cNvGrpSpPr/>
          <p:nvPr/>
        </p:nvGrpSpPr>
        <p:grpSpPr>
          <a:xfrm rot="0">
            <a:off x="2099" y="2825843"/>
            <a:ext cx="5849295" cy="3764299"/>
            <a:chOff x="15803" y="266"/>
            <a:chExt cx="9001" cy="5460"/>
          </a:xfrm>
        </p:grpSpPr>
        <p:pic>
          <p:nvPicPr>
            <p:cNvPr id="37" name="图片 36"/>
            <p:cNvPicPr>
              <a:picLocks noChangeAspect="1"/>
            </p:cNvPicPr>
            <p:nvPr/>
          </p:nvPicPr>
          <p:blipFill>
            <a:blip r:embed="rId8"/>
            <a:stretch>
              <a:fillRect/>
            </a:stretch>
          </p:blipFill>
          <p:spPr>
            <a:xfrm>
              <a:off x="16692" y="4966"/>
              <a:ext cx="6132" cy="760"/>
            </a:xfrm>
            <a:prstGeom prst="rect">
              <a:avLst/>
            </a:prstGeom>
          </p:spPr>
        </p:pic>
        <p:grpSp>
          <p:nvGrpSpPr>
            <p:cNvPr id="39" name="组合 38"/>
            <p:cNvGrpSpPr/>
            <p:nvPr/>
          </p:nvGrpSpPr>
          <p:grpSpPr>
            <a:xfrm>
              <a:off x="15803" y="3296"/>
              <a:ext cx="8462" cy="1505"/>
              <a:chOff x="15802" y="718"/>
              <a:chExt cx="8462" cy="1505"/>
            </a:xfrm>
          </p:grpSpPr>
          <p:cxnSp>
            <p:nvCxnSpPr>
              <p:cNvPr id="40" name="直接箭头连接符 39"/>
              <p:cNvCxnSpPr>
                <a:stCxn id="22" idx="2"/>
              </p:cNvCxnSpPr>
              <p:nvPr/>
            </p:nvCxnSpPr>
            <p:spPr>
              <a:xfrm flipH="1">
                <a:off x="19246" y="718"/>
                <a:ext cx="15" cy="150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41" name="矩形 40">
                <a:hlinkClick r:id="rId3" tooltip="" action="ppaction://hlinksldjump"/>
              </p:cNvPr>
              <p:cNvSpPr/>
              <p:nvPr/>
            </p:nvSpPr>
            <p:spPr>
              <a:xfrm>
                <a:off x="19289" y="1412"/>
                <a:ext cx="4975" cy="534"/>
              </a:xfrm>
              <a:prstGeom prst="rect">
                <a:avLst/>
              </a:prstGeom>
              <a:noFill/>
            </p:spPr>
            <p:txBody>
              <a:bodyPr wrap="square" rtlCol="0">
                <a:spAutoFit/>
              </a:bodyPr>
              <a:p>
                <a:r>
                  <a:rPr kumimoji="1" lang="en-US" altLang="zh-CN" b="1" dirty="0">
                    <a:solidFill>
                      <a:schemeClr val="accent1"/>
                    </a:solidFill>
                    <a:latin typeface="Times New Roman" panose="02020503050405090304" pitchFamily="18" charset="0"/>
                    <a:cs typeface="Times New Roman" panose="02020503050405090304" pitchFamily="18" charset="0"/>
                  </a:rPr>
                  <a:t>debranching enzyme</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sp>
            <p:nvSpPr>
              <p:cNvPr id="42" name="矩形 41">
                <a:hlinkClick r:id="rId2" action="ppaction://hlinksldjump"/>
              </p:cNvPr>
              <p:cNvSpPr/>
              <p:nvPr/>
            </p:nvSpPr>
            <p:spPr>
              <a:xfrm>
                <a:off x="15802" y="1412"/>
                <a:ext cx="3487" cy="534"/>
              </a:xfrm>
              <a:prstGeom prst="rect">
                <a:avLst/>
              </a:prstGeom>
              <a:noFill/>
            </p:spPr>
            <p:txBody>
              <a:bodyPr wrap="square" rtlCol="0">
                <a:spAutoFit/>
              </a:bodyPr>
              <a:p>
                <a:r>
                  <a:rPr kumimoji="1" lang="en-US" altLang="zh-CN" b="1" dirty="0">
                    <a:solidFill>
                      <a:schemeClr val="accent1"/>
                    </a:solidFill>
                    <a:latin typeface="Times New Roman" panose="02020503050405090304" pitchFamily="18" charset="0"/>
                    <a:cs typeface="Times New Roman" panose="02020503050405090304" pitchFamily="18" charset="0"/>
                  </a:rPr>
                  <a:t>(glucosidase activity)</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grpSp>
        <p:cxnSp>
          <p:nvCxnSpPr>
            <p:cNvPr id="47" name="曲线连接符 46"/>
            <p:cNvCxnSpPr/>
            <p:nvPr/>
          </p:nvCxnSpPr>
          <p:spPr>
            <a:xfrm rot="5400000" flipH="1" flipV="1">
              <a:off x="20532" y="-976"/>
              <a:ext cx="3030" cy="5514"/>
            </a:xfrm>
            <a:prstGeom prst="curvedConnector3">
              <a:avLst>
                <a:gd name="adj1" fmla="val -11379"/>
              </a:avLst>
            </a:prstGeom>
            <a:ln w="12700" cmpd="sng">
              <a:tailEnd type="arrow"/>
            </a:ln>
          </p:spPr>
          <p:style>
            <a:lnRef idx="1">
              <a:schemeClr val="dk1"/>
            </a:lnRef>
            <a:fillRef idx="0">
              <a:schemeClr val="dk1"/>
            </a:fillRef>
            <a:effectRef idx="0">
              <a:schemeClr val="dk1"/>
            </a:effectRef>
            <a:fontRef idx="minor">
              <a:schemeClr val="tx1"/>
            </a:fontRef>
          </p:style>
        </p:cxnSp>
      </p:grpSp>
      <p:pic>
        <p:nvPicPr>
          <p:cNvPr id="50" name="图片 49"/>
          <p:cNvPicPr>
            <a:picLocks noChangeAspect="1"/>
          </p:cNvPicPr>
          <p:nvPr/>
        </p:nvPicPr>
        <p:blipFill>
          <a:blip r:embed="rId9"/>
          <a:stretch>
            <a:fillRect/>
          </a:stretch>
        </p:blipFill>
        <p:spPr>
          <a:xfrm>
            <a:off x="9917430" y="1202690"/>
            <a:ext cx="2032000" cy="1651000"/>
          </a:xfrm>
          <a:prstGeom prst="rect">
            <a:avLst/>
          </a:prstGeom>
        </p:spPr>
      </p:pic>
      <p:cxnSp>
        <p:nvCxnSpPr>
          <p:cNvPr id="51" name="直接箭头连接符 50"/>
          <p:cNvCxnSpPr>
            <a:stCxn id="13" idx="3"/>
            <a:endCxn id="50" idx="1"/>
          </p:cNvCxnSpPr>
          <p:nvPr/>
        </p:nvCxnSpPr>
        <p:spPr>
          <a:xfrm flipV="1">
            <a:off x="6936105" y="2028190"/>
            <a:ext cx="2981325" cy="26670"/>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52" name="矩形 51">
            <a:hlinkClick r:id="rId2" action="ppaction://hlinksldjump"/>
          </p:cNvPr>
          <p:cNvSpPr/>
          <p:nvPr/>
        </p:nvSpPr>
        <p:spPr>
          <a:xfrm>
            <a:off x="7178675" y="1659890"/>
            <a:ext cx="2495550" cy="368300"/>
          </a:xfrm>
          <a:prstGeom prst="rect">
            <a:avLst/>
          </a:prstGeom>
          <a:noFill/>
        </p:spPr>
        <p:txBody>
          <a:bodyPr wrap="square" rtlCol="0">
            <a:spAutoFit/>
          </a:bodyPr>
          <a:p>
            <a:r>
              <a:rPr kumimoji="1" lang="en-US" altLang="zh-CN" b="1" dirty="0">
                <a:solidFill>
                  <a:schemeClr val="accent1"/>
                </a:solidFill>
                <a:latin typeface="Times New Roman" panose="02020503050405090304" pitchFamily="18" charset="0"/>
                <a:cs typeface="Times New Roman" panose="02020503050405090304" pitchFamily="18" charset="0"/>
              </a:rPr>
              <a:t>phosphoglucomutase</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sp>
        <p:nvSpPr>
          <p:cNvPr id="56" name="文本框 55"/>
          <p:cNvSpPr txBox="1"/>
          <p:nvPr/>
        </p:nvSpPr>
        <p:spPr>
          <a:xfrm>
            <a:off x="9819640" y="834390"/>
            <a:ext cx="2227580" cy="368300"/>
          </a:xfrm>
          <a:prstGeom prst="rect">
            <a:avLst/>
          </a:prstGeom>
          <a:noFill/>
        </p:spPr>
        <p:txBody>
          <a:bodyPr wrap="none" rtlCol="0">
            <a:spAutoFit/>
          </a:bodyPr>
          <a:p>
            <a:pPr algn="ctr"/>
            <a:r>
              <a:rPr kumimoji="1" lang="en-US" altLang="zh-CN" b="1" dirty="0" smtClean="0">
                <a:latin typeface="Times New Roman" panose="02020503050405090304" pitchFamily="18" charset="0"/>
                <a:cs typeface="Times New Roman" panose="02020503050405090304" pitchFamily="18" charset="0"/>
              </a:rPr>
              <a:t>Glucose-6-phosphate</a:t>
            </a:r>
            <a:endParaRPr kumimoji="1" lang="en-US" altLang="zh-CN" b="1" dirty="0" smtClean="0">
              <a:latin typeface="Times New Roman" panose="02020503050405090304" pitchFamily="18" charset="0"/>
              <a:cs typeface="Times New Roman" panose="02020503050405090304" pitchFamily="18" charset="0"/>
            </a:endParaRPr>
          </a:p>
        </p:txBody>
      </p:sp>
      <p:cxnSp>
        <p:nvCxnSpPr>
          <p:cNvPr id="61" name="曲线连接符 60"/>
          <p:cNvCxnSpPr/>
          <p:nvPr/>
        </p:nvCxnSpPr>
        <p:spPr>
          <a:xfrm rot="10800000" flipV="1">
            <a:off x="7106920" y="2428875"/>
            <a:ext cx="2809875" cy="1306195"/>
          </a:xfrm>
          <a:prstGeom prst="curvedConnector3">
            <a:avLst>
              <a:gd name="adj1" fmla="val 99819"/>
            </a:avLst>
          </a:prstGeom>
          <a:ln w="12700" cmpd="sng">
            <a:tailEnd type="arrow"/>
          </a:ln>
        </p:spPr>
        <p:style>
          <a:lnRef idx="1">
            <a:schemeClr val="dk1"/>
          </a:lnRef>
          <a:fillRef idx="0">
            <a:schemeClr val="dk1"/>
          </a:fillRef>
          <a:effectRef idx="0">
            <a:schemeClr val="dk1"/>
          </a:effectRef>
          <a:fontRef idx="minor">
            <a:schemeClr val="tx1"/>
          </a:fontRef>
        </p:style>
      </p:cxnSp>
      <p:sp>
        <p:nvSpPr>
          <p:cNvPr id="62" name="文本框 61"/>
          <p:cNvSpPr txBox="1"/>
          <p:nvPr/>
        </p:nvSpPr>
        <p:spPr>
          <a:xfrm>
            <a:off x="4729480" y="915035"/>
            <a:ext cx="2227580" cy="368300"/>
          </a:xfrm>
          <a:prstGeom prst="rect">
            <a:avLst/>
          </a:prstGeom>
          <a:noFill/>
        </p:spPr>
        <p:txBody>
          <a:bodyPr wrap="none" rtlCol="0">
            <a:spAutoFit/>
          </a:bodyPr>
          <a:p>
            <a:pPr algn="ctr"/>
            <a:r>
              <a:rPr kumimoji="1" lang="en-US" altLang="zh-CN" b="1" dirty="0" smtClean="0">
                <a:latin typeface="Times New Roman" panose="02020503050405090304" pitchFamily="18" charset="0"/>
                <a:cs typeface="Times New Roman" panose="02020503050405090304" pitchFamily="18" charset="0"/>
              </a:rPr>
              <a:t>Glucose-1-phosphate</a:t>
            </a:r>
            <a:endParaRPr kumimoji="1" lang="en-US" altLang="zh-CN" b="1" dirty="0" smtClean="0">
              <a:latin typeface="Times New Roman" panose="02020503050405090304" pitchFamily="18" charset="0"/>
              <a:cs typeface="Times New Roman" panose="02020503050405090304" pitchFamily="18" charset="0"/>
            </a:endParaRPr>
          </a:p>
        </p:txBody>
      </p:sp>
      <p:pic>
        <p:nvPicPr>
          <p:cNvPr id="63" name="图片 62"/>
          <p:cNvPicPr>
            <a:picLocks noChangeAspect="1"/>
          </p:cNvPicPr>
          <p:nvPr/>
        </p:nvPicPr>
        <p:blipFill>
          <a:blip r:embed="rId10"/>
          <a:srcRect t="11993" r="-2526"/>
          <a:stretch>
            <a:fillRect/>
          </a:stretch>
        </p:blipFill>
        <p:spPr>
          <a:xfrm>
            <a:off x="7728585" y="3670935"/>
            <a:ext cx="1752600" cy="499745"/>
          </a:xfrm>
          <a:prstGeom prst="rect">
            <a:avLst/>
          </a:prstGeom>
        </p:spPr>
      </p:pic>
      <p:sp>
        <p:nvSpPr>
          <p:cNvPr id="64" name="矩形 63">
            <a:hlinkClick r:id="rId2" action="ppaction://hlinksldjump"/>
          </p:cNvPr>
          <p:cNvSpPr/>
          <p:nvPr/>
        </p:nvSpPr>
        <p:spPr>
          <a:xfrm>
            <a:off x="7324090" y="3686175"/>
            <a:ext cx="2495550" cy="368300"/>
          </a:xfrm>
          <a:prstGeom prst="rect">
            <a:avLst/>
          </a:prstGeom>
          <a:noFill/>
        </p:spPr>
        <p:txBody>
          <a:bodyPr wrap="square" rtlCol="0">
            <a:spAutoFit/>
          </a:bodyPr>
          <a:p>
            <a:r>
              <a:rPr kumimoji="1" lang="en-US" altLang="zh-CN" b="1" dirty="0">
                <a:solidFill>
                  <a:schemeClr val="accent1"/>
                </a:solidFill>
                <a:latin typeface="Times New Roman" panose="02020503050405090304" pitchFamily="18" charset="0"/>
                <a:cs typeface="Times New Roman" panose="02020503050405090304" pitchFamily="18" charset="0"/>
              </a:rPr>
              <a:t>Glucose-6-phosphotase</a:t>
            </a:r>
            <a:endParaRPr kumimoji="1" lang="en-US" altLang="zh-CN" b="1" dirty="0">
              <a:solidFill>
                <a:schemeClr val="accent1"/>
              </a:solidFill>
              <a:latin typeface="Times New Roman" panose="02020503050405090304" pitchFamily="18" charset="0"/>
              <a:cs typeface="Times New Roman" panose="02020503050405090304" pitchFamily="18" charset="0"/>
            </a:endParaRPr>
          </a:p>
        </p:txBody>
      </p:sp>
      <p:cxnSp>
        <p:nvCxnSpPr>
          <p:cNvPr id="65" name="直接连接符 64"/>
          <p:cNvCxnSpPr>
            <a:stCxn id="64" idx="2"/>
          </p:cNvCxnSpPr>
          <p:nvPr/>
        </p:nvCxnSpPr>
        <p:spPr>
          <a:xfrm flipH="1">
            <a:off x="8110220" y="4054475"/>
            <a:ext cx="461645" cy="11557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4244390" y="-24384"/>
            <a:ext cx="370332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Formation of citrate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rcRect l="4828" t="5850" b="1248"/>
          <a:stretch>
            <a:fillRect/>
          </a:stretch>
        </p:blipFill>
        <p:spPr>
          <a:xfrm>
            <a:off x="8610600" y="474980"/>
            <a:ext cx="3604895" cy="6383020"/>
          </a:xfrm>
          <a:prstGeom prst="rect">
            <a:avLst/>
          </a:prstGeom>
        </p:spPr>
      </p:pic>
      <p:pic>
        <p:nvPicPr>
          <p:cNvPr id="5" name="图片 4"/>
          <p:cNvPicPr>
            <a:picLocks noChangeAspect="1"/>
          </p:cNvPicPr>
          <p:nvPr/>
        </p:nvPicPr>
        <p:blipFill>
          <a:blip r:embed="rId2"/>
          <a:srcRect l="3595" t="4627" r="1347" b="2522"/>
          <a:stretch>
            <a:fillRect/>
          </a:stretch>
        </p:blipFill>
        <p:spPr>
          <a:xfrm>
            <a:off x="2135505" y="4372610"/>
            <a:ext cx="4765675" cy="2485390"/>
          </a:xfrm>
          <a:prstGeom prst="rect">
            <a:avLst/>
          </a:prstGeom>
        </p:spPr>
      </p:pic>
      <p:sp>
        <p:nvSpPr>
          <p:cNvPr id="6" name="文本框 5"/>
          <p:cNvSpPr txBox="1"/>
          <p:nvPr/>
        </p:nvSpPr>
        <p:spPr>
          <a:xfrm>
            <a:off x="133350" y="559435"/>
            <a:ext cx="8611870" cy="3815080"/>
          </a:xfrm>
          <a:prstGeom prst="rect">
            <a:avLst/>
          </a:prstGeom>
          <a:noFill/>
        </p:spPr>
        <p:txBody>
          <a:bodyPr wrap="square" rtlCol="0">
            <a:spAutoFit/>
          </a:bodyPr>
          <a:p>
            <a:pPr marL="342900" indent="-342900" algn="l">
              <a:buFont typeface="Arial" panose="020B0604020202090204" pitchFamily="34" charset="0"/>
              <a:buChar char="•"/>
            </a:pPr>
            <a:r>
              <a:rPr kumimoji="1" lang="en-US" altLang="zh-CN" sz="2200" b="1" dirty="0" smtClean="0">
                <a:solidFill>
                  <a:srgbClr val="C00000"/>
                </a:solidFill>
                <a:latin typeface="Times New Roman" panose="02020503050405090304" pitchFamily="18" charset="0"/>
                <a:cs typeface="Times New Roman" panose="02020503050405090304" pitchFamily="18" charset="0"/>
              </a:rPr>
              <a:t>Irreversible</a:t>
            </a:r>
            <a:r>
              <a:rPr kumimoji="1" lang="en-US" altLang="zh-CN" sz="2200" b="1" dirty="0" smtClean="0">
                <a:latin typeface="Times New Roman" panose="02020503050405090304" pitchFamily="18" charset="0"/>
                <a:cs typeface="Times New Roman" panose="02020503050405090304" pitchFamily="18" charset="0"/>
              </a:rPr>
              <a:t> (the first regulation site in citric acid cycle)</a:t>
            </a:r>
            <a:endParaRPr kumimoji="1" lang="en-US" altLang="zh-CN" sz="2200" b="1" dirty="0" smtClean="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endParaRPr kumimoji="1" lang="zh-CN" altLang="en-US" sz="2200" b="1" dirty="0" smtClean="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smtClean="0">
                <a:solidFill>
                  <a:srgbClr val="C00000"/>
                </a:solidFill>
                <a:latin typeface="Times New Roman" panose="02020503050405090304" pitchFamily="18" charset="0"/>
                <a:cs typeface="Times New Roman" panose="02020503050405090304" pitchFamily="18" charset="0"/>
              </a:rPr>
              <a:t>2C+4C=6C</a:t>
            </a:r>
            <a:r>
              <a:rPr kumimoji="1" lang="en-US" altLang="zh-CN" sz="2200" b="1" dirty="0" smtClean="0">
                <a:latin typeface="Times New Roman" panose="02020503050405090304" pitchFamily="18" charset="0"/>
                <a:cs typeface="Times New Roman" panose="02020503050405090304" pitchFamily="18" charset="0"/>
              </a:rPr>
              <a:t>.   The methyl carbon of the acetyl-CoA is joint to the carbonyl carbon(C-2) of the oxaloacetate. In other words, C1 and C2 of the newly formed citrate molecule is from acetyl-CoA.</a:t>
            </a:r>
            <a:endParaRPr kumimoji="1" lang="en-US" altLang="zh-CN" sz="2200" b="1" dirty="0" smtClean="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endParaRPr kumimoji="1" lang="en-US" altLang="zh-CN" sz="2200" b="1" dirty="0" smtClean="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smtClean="0">
                <a:latin typeface="Times New Roman" panose="02020503050405090304" pitchFamily="18" charset="0"/>
                <a:cs typeface="Times New Roman" panose="02020503050405090304" pitchFamily="18" charset="0"/>
              </a:rPr>
              <a:t>The large free energy change is essential to the reaction, as [oxaloacetate] is really low.</a:t>
            </a:r>
            <a:endParaRPr kumimoji="1" lang="en-US" altLang="zh-CN" sz="2200" b="1" dirty="0" smtClean="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sz="2200" b="1" dirty="0" smtClean="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smtClean="0">
                <a:latin typeface="Times New Roman" panose="02020503050405090304" pitchFamily="18" charset="0"/>
                <a:cs typeface="Times New Roman" panose="02020503050405090304" pitchFamily="18" charset="0"/>
              </a:rPr>
              <a:t>Catalyzing mechanism: oxaloacetate binds to the enzyme first, creating a binding site for acetyl-CoA.</a:t>
            </a:r>
            <a:endParaRPr kumimoji="1" lang="en-US" altLang="zh-CN" sz="22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2635300" y="-24384"/>
            <a:ext cx="692150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decarboxylation of isocitrate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638810" y="4030980"/>
            <a:ext cx="9664065" cy="2689860"/>
          </a:xfrm>
          <a:prstGeom prst="rect">
            <a:avLst/>
          </a:prstGeom>
        </p:spPr>
      </p:pic>
      <p:sp>
        <p:nvSpPr>
          <p:cNvPr id="5" name="文本框 4"/>
          <p:cNvSpPr txBox="1"/>
          <p:nvPr/>
        </p:nvSpPr>
        <p:spPr>
          <a:xfrm>
            <a:off x="1035685" y="1017270"/>
            <a:ext cx="9833610" cy="2984500"/>
          </a:xfrm>
          <a:prstGeom prst="rect">
            <a:avLst/>
          </a:prstGeom>
          <a:noFill/>
        </p:spPr>
        <p:txBody>
          <a:bodyPr wrap="square" rtlCol="0">
            <a:spAutoFit/>
          </a:bodyPr>
          <a:p>
            <a:pPr marL="342900" indent="-342900" algn="l">
              <a:buFont typeface="Arial" panose="020B0604020202090204" pitchFamily="34" charset="0"/>
              <a:buChar char="•"/>
            </a:pPr>
            <a:r>
              <a:rPr kumimoji="1" lang="en-US" altLang="zh-CN" sz="2400" b="1" dirty="0" smtClean="0">
                <a:solidFill>
                  <a:srgbClr val="C00000"/>
                </a:solidFill>
                <a:latin typeface="Times New Roman" panose="02020503050405090304" pitchFamily="18" charset="0"/>
                <a:cs typeface="Times New Roman" panose="02020503050405090304" pitchFamily="18" charset="0"/>
              </a:rPr>
              <a:t>6C-1C = 5C.</a:t>
            </a:r>
            <a:endParaRPr kumimoji="1" lang="en-US" altLang="zh-CN" sz="2400" b="1" dirty="0" smtClean="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r>
              <a:rPr kumimoji="1" lang="en-US" altLang="zh-CN" sz="2400" b="1" dirty="0" smtClean="0">
                <a:latin typeface="Times New Roman" panose="02020503050405090304" pitchFamily="18" charset="0"/>
                <a:cs typeface="Times New Roman" panose="02020503050405090304" pitchFamily="18" charset="0"/>
              </a:rPr>
              <a:t>     First decarboxylation reaction in citric acid cycle, generating a NADH.</a:t>
            </a:r>
            <a:endParaRPr kumimoji="1" lang="en-US" altLang="zh-CN" sz="2400" b="1" dirty="0" smtClean="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sz="2400" b="1" dirty="0" smtClean="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Catalyzed by isocitrate dehydrogenase, assisted by inorganic ion Mn2+.</a:t>
            </a:r>
            <a:endParaRPr kumimoji="1" lang="en-US" altLang="zh-CN" sz="2400" b="1" dirty="0" smtClean="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There're two isoenzymes of isocitrate dehydrogenase in vivo, one using NAD+ as oxidative reagent, the other using NADP+.</a:t>
            </a:r>
            <a:endParaRPr kumimoji="1" lang="en-US" altLang="zh-CN" sz="2000" b="1" dirty="0" smtClean="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2089517" y="-24384"/>
            <a:ext cx="801306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decarboxylation of ɑ-ketoglutarate</a:t>
            </a:r>
            <a:endParaRPr kumimoji="1" lang="en-US" altLang="zh-CN" sz="3200" b="1" dirty="0">
              <a:solidFill>
                <a:srgbClr val="0070C0"/>
              </a:solidFill>
              <a:latin typeface="Arial" panose="020B0604020202090204" pitchFamily="34" charset="0"/>
              <a:cs typeface="Arial" panose="020B0604020202090204" pitchFamily="34" charset="0"/>
            </a:endParaRPr>
          </a:p>
        </p:txBody>
      </p:sp>
      <p:pic>
        <p:nvPicPr>
          <p:cNvPr id="4" name="图片 3"/>
          <p:cNvPicPr>
            <a:picLocks noChangeAspect="1"/>
          </p:cNvPicPr>
          <p:nvPr/>
        </p:nvPicPr>
        <p:blipFill>
          <a:blip r:embed="rId1"/>
          <a:srcRect l="3286" r="1267"/>
          <a:stretch>
            <a:fillRect/>
          </a:stretch>
        </p:blipFill>
        <p:spPr>
          <a:xfrm>
            <a:off x="154940" y="760095"/>
            <a:ext cx="5864225" cy="2297430"/>
          </a:xfrm>
          <a:prstGeom prst="rect">
            <a:avLst/>
          </a:prstGeom>
        </p:spPr>
      </p:pic>
      <p:sp>
        <p:nvSpPr>
          <p:cNvPr id="5" name="文本框 4"/>
          <p:cNvSpPr txBox="1"/>
          <p:nvPr/>
        </p:nvSpPr>
        <p:spPr>
          <a:xfrm>
            <a:off x="81915" y="3434715"/>
            <a:ext cx="11831320" cy="3415030"/>
          </a:xfrm>
          <a:prstGeom prst="rect">
            <a:avLst/>
          </a:prstGeom>
          <a:noFill/>
        </p:spPr>
        <p:txBody>
          <a:bodyPr wrap="square" rtlCol="0">
            <a:spAutoFit/>
          </a:bodyPr>
          <a:p>
            <a:pPr marL="285750" indent="-285750" algn="l">
              <a:lnSpc>
                <a:spcPct val="100000"/>
              </a:lnSpc>
              <a:buFont typeface="Arial" panose="020B0604020202090204" pitchFamily="34" charset="0"/>
              <a:buChar char="•"/>
            </a:pPr>
            <a:r>
              <a:rPr kumimoji="1" lang="en-US" altLang="zh-CN" sz="2400" b="1" dirty="0" smtClean="0">
                <a:solidFill>
                  <a:srgbClr val="C00000"/>
                </a:solidFill>
                <a:latin typeface="Times New Roman" panose="02020503050405090304" pitchFamily="18" charset="0"/>
                <a:cs typeface="Times New Roman" panose="02020503050405090304" pitchFamily="18" charset="0"/>
              </a:rPr>
              <a:t>Irreversible</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The second </a:t>
            </a:r>
            <a:r>
              <a:rPr kumimoji="1" lang="en-US" altLang="zh-CN" sz="2400" b="1" dirty="0" smtClean="0">
                <a:solidFill>
                  <a:srgbClr val="C00000"/>
                </a:solidFill>
                <a:latin typeface="Times New Roman" panose="02020503050405090304" pitchFamily="18" charset="0"/>
                <a:cs typeface="Times New Roman" panose="02020503050405090304" pitchFamily="18" charset="0"/>
              </a:rPr>
              <a:t>decarboxylation</a:t>
            </a:r>
            <a:r>
              <a:rPr kumimoji="1" lang="en-US" altLang="zh-CN" sz="2400" b="1" dirty="0" smtClean="0">
                <a:latin typeface="Times New Roman" panose="02020503050405090304" pitchFamily="18" charset="0"/>
                <a:cs typeface="Times New Roman" panose="02020503050405090304" pitchFamily="18" charset="0"/>
              </a:rPr>
              <a:t> reaction of citric acid cycle, generating a NADH.</a:t>
            </a:r>
            <a:endParaRPr kumimoji="1" lang="en-US" altLang="zh-CN" sz="2400" b="1" dirty="0" smtClean="0">
              <a:latin typeface="Times New Roman" panose="02020503050405090304" pitchFamily="18" charset="0"/>
              <a:cs typeface="Times New Roman" panose="02020503050405090304" pitchFamily="18" charset="0"/>
            </a:endParaRPr>
          </a:p>
          <a:p>
            <a:pPr indent="0" algn="l">
              <a:lnSpc>
                <a:spcPct val="100000"/>
              </a:lnSpc>
              <a:buFont typeface="Arial" panose="020B0604020202090204" pitchFamily="34" charset="0"/>
              <a:buNone/>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Catalyzed by a-ketoglutarate dehydrogenase complex, with NAD+ serving as electron acceptor and CoA-SH as succinyl group carrier.</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Energy released from oxidation is stored in the </a:t>
            </a:r>
            <a:r>
              <a:rPr kumimoji="1" lang="en-US" altLang="zh-CN" sz="2400" b="1" dirty="0" smtClean="0">
                <a:solidFill>
                  <a:srgbClr val="C00000"/>
                </a:solidFill>
                <a:latin typeface="Times New Roman" panose="02020503050405090304" pitchFamily="18" charset="0"/>
                <a:cs typeface="Times New Roman" panose="02020503050405090304" pitchFamily="18" charset="0"/>
              </a:rPr>
              <a:t>thioester bond</a:t>
            </a:r>
            <a:r>
              <a:rPr kumimoji="1" lang="en-US" altLang="zh-CN" sz="2400" b="1" dirty="0" smtClean="0">
                <a:latin typeface="Times New Roman" panose="02020503050405090304" pitchFamily="18" charset="0"/>
                <a:cs typeface="Times New Roman" panose="02020503050405090304" pitchFamily="18" charset="0"/>
              </a:rPr>
              <a:t> of succinyl group, which can be applied to the synthesis of ATP in the next reaction.</a:t>
            </a:r>
            <a:endParaRPr kumimoji="1" lang="en-US" altLang="zh-CN" sz="2400" b="1" dirty="0" smtClean="0">
              <a:latin typeface="Times New Roman" panose="02020503050405090304" pitchFamily="18" charset="0"/>
              <a:cs typeface="Times New Roman" panose="02020503050405090304" pitchFamily="18" charset="0"/>
            </a:endParaRPr>
          </a:p>
        </p:txBody>
      </p:sp>
      <p:sp>
        <p:nvSpPr>
          <p:cNvPr id="6" name="文本框 5"/>
          <p:cNvSpPr txBox="1"/>
          <p:nvPr/>
        </p:nvSpPr>
        <p:spPr>
          <a:xfrm>
            <a:off x="6104255" y="1047115"/>
            <a:ext cx="6057900" cy="2306955"/>
          </a:xfrm>
          <a:prstGeom prst="rect">
            <a:avLst/>
          </a:prstGeom>
          <a:noFill/>
        </p:spPr>
        <p:txBody>
          <a:bodyPr wrap="square" rtlCol="0" anchor="t">
            <a:spAutoFit/>
          </a:bodyPr>
          <a:p>
            <a:pPr indent="0" algn="l">
              <a:lnSpc>
                <a:spcPct val="150000"/>
              </a:lnSpc>
              <a:buFont typeface="Arial" panose="020B0604020202090204" pitchFamily="34" charset="0"/>
              <a:buNone/>
            </a:pPr>
            <a:r>
              <a:rPr kumimoji="1" lang="en-US" altLang="zh-CN" sz="2400" b="1" dirty="0" smtClean="0">
                <a:solidFill>
                  <a:srgbClr val="C00000"/>
                </a:solidFill>
                <a:latin typeface="Times New Roman" panose="02020503050405090304" pitchFamily="18" charset="0"/>
                <a:cs typeface="Times New Roman" panose="02020503050405090304" pitchFamily="18" charset="0"/>
                <a:sym typeface="+mn-ea"/>
              </a:rPr>
              <a:t>An typical example of divergent evolution</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sym typeface="+mn-ea"/>
              </a:rPr>
              <a:t>a-ketoglutarate dehydrogenase complex</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sym typeface="+mn-ea"/>
              </a:rPr>
              <a:t>pyruvate dehydrogenase complex</a:t>
            </a:r>
            <a:endParaRPr kumimoji="1" lang="en-US" altLang="zh-CN" sz="2400" b="1" dirty="0" smtClean="0">
              <a:latin typeface="Times New Roman" panose="02020503050405090304" pitchFamily="18" charset="0"/>
              <a:cs typeface="Times New Roman" panose="02020503050405090304" pitchFamily="18" charset="0"/>
              <a:sym typeface="+mn-ea"/>
            </a:endParaRPr>
          </a:p>
          <a:p>
            <a:pPr marL="285750" indent="-285750" algn="l">
              <a:lnSpc>
                <a:spcPct val="150000"/>
              </a:lnSpc>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sym typeface="+mn-ea"/>
              </a:rPr>
              <a:t>branched-chain a-keto acid dehydrogenase</a:t>
            </a:r>
            <a:endParaRPr kumimoji="1" lang="zh-CN" altLang="en-US" sz="24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1303387" y="-24384"/>
            <a:ext cx="9585325" cy="107632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A conserved mechanism for oxidative decarboxylation</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Three homologous enzymes</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rcRect l="1308" r="1308"/>
          <a:stretch>
            <a:fillRect/>
          </a:stretch>
        </p:blipFill>
        <p:spPr>
          <a:xfrm>
            <a:off x="166370" y="1216660"/>
            <a:ext cx="7579995" cy="3566795"/>
          </a:xfrm>
          <a:prstGeom prst="rect">
            <a:avLst/>
          </a:prstGeom>
        </p:spPr>
      </p:pic>
      <p:sp>
        <p:nvSpPr>
          <p:cNvPr id="5" name="文本框 4"/>
          <p:cNvSpPr txBox="1"/>
          <p:nvPr/>
        </p:nvSpPr>
        <p:spPr>
          <a:xfrm>
            <a:off x="353695" y="4783455"/>
            <a:ext cx="10293985" cy="1938020"/>
          </a:xfrm>
          <a:prstGeom prst="rect">
            <a:avLst/>
          </a:prstGeom>
          <a:noFill/>
        </p:spPr>
        <p:txBody>
          <a:bodyPr wrap="none" rtlCol="0">
            <a:spAutoFit/>
          </a:bodyPr>
          <a:p>
            <a:pPr algn="l">
              <a:lnSpc>
                <a:spcPct val="200000"/>
              </a:lnSpc>
            </a:pPr>
            <a:r>
              <a:rPr kumimoji="1" lang="en-US" altLang="zh-CN" sz="2400" b="1" dirty="0" smtClean="0">
                <a:latin typeface="Times New Roman" panose="02020503050405090304" pitchFamily="18" charset="0"/>
                <a:cs typeface="Times New Roman" panose="02020503050405090304" pitchFamily="18" charset="0"/>
              </a:rPr>
              <a:t>Similarities</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Same reaction mechanism.</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The cofactors needed are identical: TPP, lipoate, CoA-SH, NAD+ and FAD.</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The three enzymes in the complex are respectively similar.</a:t>
            </a:r>
            <a:endParaRPr kumimoji="1" lang="en-US" altLang="zh-CN" sz="2400" b="1" dirty="0" smtClean="0">
              <a:latin typeface="Times New Roman" panose="02020503050405090304" pitchFamily="18" charset="0"/>
              <a:cs typeface="Times New Roman" panose="02020503050405090304" pitchFamily="18" charset="0"/>
            </a:endParaRPr>
          </a:p>
        </p:txBody>
      </p:sp>
      <p:sp>
        <p:nvSpPr>
          <p:cNvPr id="6" name="文本框 5"/>
          <p:cNvSpPr txBox="1"/>
          <p:nvPr/>
        </p:nvSpPr>
        <p:spPr>
          <a:xfrm>
            <a:off x="8100060" y="1216660"/>
            <a:ext cx="3763645" cy="4154170"/>
          </a:xfrm>
          <a:prstGeom prst="rect">
            <a:avLst/>
          </a:prstGeom>
          <a:noFill/>
        </p:spPr>
        <p:txBody>
          <a:bodyPr wrap="none" rtlCol="0">
            <a:spAutoFit/>
          </a:bodyPr>
          <a:p>
            <a:pPr algn="l"/>
            <a:r>
              <a:rPr kumimoji="1" lang="en-US" altLang="zh-CN" sz="2400" b="1" dirty="0" smtClean="0">
                <a:latin typeface="Times New Roman" panose="02020503050405090304" pitchFamily="18" charset="0"/>
                <a:cs typeface="Times New Roman" panose="02020503050405090304" pitchFamily="18" charset="0"/>
              </a:rPr>
              <a:t>E1: </a:t>
            </a:r>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different amino sequence</a:t>
            </a:r>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different binding specificty </a:t>
            </a:r>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similar structure</a:t>
            </a:r>
            <a:endParaRPr kumimoji="1" lang="en-US" altLang="zh-CN" sz="2400" b="1" dirty="0" smtClean="0">
              <a:latin typeface="Times New Roman" panose="02020503050405090304" pitchFamily="18" charset="0"/>
              <a:cs typeface="Times New Roman" panose="02020503050405090304" pitchFamily="18" charset="0"/>
            </a:endParaRPr>
          </a:p>
          <a:p>
            <a:pPr algn="l"/>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E2:</a:t>
            </a:r>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similar tertiary structure</a:t>
            </a:r>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similar primary structure</a:t>
            </a:r>
            <a:endParaRPr kumimoji="1" lang="en-US" altLang="zh-CN" sz="2400" b="1" dirty="0" smtClean="0">
              <a:latin typeface="Times New Roman" panose="02020503050405090304" pitchFamily="18" charset="0"/>
              <a:cs typeface="Times New Roman" panose="02020503050405090304" pitchFamily="18" charset="0"/>
            </a:endParaRPr>
          </a:p>
          <a:p>
            <a:pPr algn="l"/>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E3:</a:t>
            </a:r>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identical</a:t>
            </a:r>
            <a:endParaRPr kumimoji="1" lang="en-US" altLang="zh-CN" sz="24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2505442" y="-24384"/>
            <a:ext cx="718121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Conversion of succinyl-CoA to succinate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750570" y="4786630"/>
            <a:ext cx="5732145" cy="2080260"/>
          </a:xfrm>
          <a:prstGeom prst="rect">
            <a:avLst/>
          </a:prstGeom>
        </p:spPr>
      </p:pic>
      <p:pic>
        <p:nvPicPr>
          <p:cNvPr id="5" name="图片 4"/>
          <p:cNvPicPr>
            <a:picLocks noChangeAspect="1"/>
          </p:cNvPicPr>
          <p:nvPr/>
        </p:nvPicPr>
        <p:blipFill>
          <a:blip r:embed="rId2"/>
          <a:stretch>
            <a:fillRect/>
          </a:stretch>
        </p:blipFill>
        <p:spPr>
          <a:xfrm>
            <a:off x="7531735" y="876935"/>
            <a:ext cx="4622165" cy="5479415"/>
          </a:xfrm>
          <a:prstGeom prst="rect">
            <a:avLst/>
          </a:prstGeom>
        </p:spPr>
      </p:pic>
      <p:sp>
        <p:nvSpPr>
          <p:cNvPr id="6" name="文本框 5"/>
          <p:cNvSpPr txBox="1"/>
          <p:nvPr/>
        </p:nvSpPr>
        <p:spPr>
          <a:xfrm>
            <a:off x="13970" y="559435"/>
            <a:ext cx="7739380" cy="4154170"/>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A</a:t>
            </a:r>
            <a:r>
              <a:rPr kumimoji="1" lang="en-US" altLang="zh-CN" sz="2400" b="1" dirty="0" smtClean="0">
                <a:solidFill>
                  <a:srgbClr val="C00000"/>
                </a:solidFill>
                <a:latin typeface="Times New Roman" panose="02020503050405090304" pitchFamily="18" charset="0"/>
                <a:cs typeface="Times New Roman" panose="02020503050405090304" pitchFamily="18" charset="0"/>
              </a:rPr>
              <a:t> reversible</a:t>
            </a:r>
            <a:r>
              <a:rPr kumimoji="1" lang="en-US" altLang="zh-CN" sz="2400" b="1" dirty="0" smtClean="0">
                <a:latin typeface="Times New Roman" panose="02020503050405090304" pitchFamily="18" charset="0"/>
                <a:cs typeface="Times New Roman" panose="02020503050405090304" pitchFamily="18" charset="0"/>
              </a:rPr>
              <a:t> substrate level phosphorylation reaction, the energy for ATP synthesis comes from the thioester bond in succinyl-CoA.</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There're two isozymes of succinyl-CoA in vivo, one using GDP as substrate, another using ADP. As GTP can directly transfer its phosphate group to ADP, the net result of activities of each enzymes is the conservation of energy as ATP.</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This reaction involves a phosphoenzyme intermediate.</a:t>
            </a:r>
            <a:endParaRPr kumimoji="1" lang="en-US" altLang="zh-CN" sz="24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4062780" y="-24384"/>
            <a:ext cx="406654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Oxidation of succinate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2740660" y="815340"/>
            <a:ext cx="6711315" cy="2453005"/>
          </a:xfrm>
          <a:prstGeom prst="rect">
            <a:avLst/>
          </a:prstGeom>
        </p:spPr>
      </p:pic>
      <p:sp>
        <p:nvSpPr>
          <p:cNvPr id="5" name="文本框 4"/>
          <p:cNvSpPr txBox="1"/>
          <p:nvPr/>
        </p:nvSpPr>
        <p:spPr>
          <a:xfrm>
            <a:off x="118745" y="3679825"/>
            <a:ext cx="11955780" cy="3046095"/>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400" b="1" dirty="0" smtClean="0">
                <a:solidFill>
                  <a:schemeClr val="tx1"/>
                </a:solidFill>
                <a:latin typeface="Times New Roman" panose="02020503050405090304" pitchFamily="18" charset="0"/>
                <a:cs typeface="Times New Roman" panose="02020503050405090304" pitchFamily="18" charset="0"/>
              </a:rPr>
              <a:t>A </a:t>
            </a:r>
            <a:r>
              <a:rPr kumimoji="1" lang="en-US" altLang="zh-CN" sz="2400" b="1" dirty="0" smtClean="0">
                <a:solidFill>
                  <a:srgbClr val="C00000"/>
                </a:solidFill>
                <a:latin typeface="Times New Roman" panose="02020503050405090304" pitchFamily="18" charset="0"/>
                <a:cs typeface="Times New Roman" panose="02020503050405090304" pitchFamily="18" charset="0"/>
              </a:rPr>
              <a:t>reversible </a:t>
            </a:r>
            <a:r>
              <a:rPr kumimoji="1" lang="en-US" altLang="zh-CN" sz="2400" b="1" dirty="0" smtClean="0">
                <a:solidFill>
                  <a:schemeClr val="tx1"/>
                </a:solidFill>
                <a:latin typeface="Times New Roman" panose="02020503050405090304" pitchFamily="18" charset="0"/>
                <a:cs typeface="Times New Roman" panose="02020503050405090304" pitchFamily="18" charset="0"/>
              </a:rPr>
              <a:t>oxidation reaction, generating a FADH2 per succinate molecule, which energatically equals to 1.5 ATP in respiration-linked phosphorylation.</a:t>
            </a:r>
            <a:endParaRPr kumimoji="1" lang="en-US" altLang="zh-CN" sz="2400" b="1" dirty="0" smtClean="0">
              <a:solidFill>
                <a:srgbClr val="C00000"/>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solidFill>
                <a:srgbClr val="C00000"/>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solidFill>
                  <a:schemeClr val="tx1"/>
                </a:solidFill>
                <a:latin typeface="Times New Roman" panose="02020503050405090304" pitchFamily="18" charset="0"/>
                <a:cs typeface="Times New Roman" panose="02020503050405090304" pitchFamily="18" charset="0"/>
              </a:rPr>
              <a:t>Catalyzed by succinate dehydrogenase, which is tightly bound to the mitochondrial inner membrane (plasma membrane in bacteria) as a member of the complex II in the electron transfer chain.</a:t>
            </a:r>
            <a:endParaRPr kumimoji="1" lang="en-US" altLang="zh-CN" sz="2400" b="1" dirty="0" smtClean="0">
              <a:solidFill>
                <a:schemeClr val="tx1"/>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solidFill>
                <a:schemeClr val="tx1"/>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solidFill>
                  <a:schemeClr val="tx1"/>
                </a:solidFill>
                <a:latin typeface="Times New Roman" panose="02020503050405090304" pitchFamily="18" charset="0"/>
                <a:cs typeface="Times New Roman" panose="02020503050405090304" pitchFamily="18" charset="0"/>
              </a:rPr>
              <a:t>Can be inhibited by malonate, a strong competitive inhitor, also an analog of succinate.</a:t>
            </a:r>
            <a:endParaRPr kumimoji="1" lang="en-US" altLang="zh-CN" sz="2400" b="1" dirty="0" smtClean="0">
              <a:solidFill>
                <a:schemeClr val="tx1"/>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pic>
        <p:nvPicPr>
          <p:cNvPr id="3" name="图片 2"/>
          <p:cNvPicPr>
            <a:picLocks noChangeAspect="1"/>
          </p:cNvPicPr>
          <p:nvPr/>
        </p:nvPicPr>
        <p:blipFill>
          <a:blip r:embed="rId1"/>
          <a:stretch>
            <a:fillRect/>
          </a:stretch>
        </p:blipFill>
        <p:spPr>
          <a:xfrm>
            <a:off x="2164080" y="899795"/>
            <a:ext cx="7864475" cy="2808605"/>
          </a:xfrm>
          <a:prstGeom prst="rect">
            <a:avLst/>
          </a:prstGeom>
        </p:spPr>
      </p:pic>
      <p:sp>
        <p:nvSpPr>
          <p:cNvPr id="4" name="文本框 3"/>
          <p:cNvSpPr txBox="1"/>
          <p:nvPr/>
        </p:nvSpPr>
        <p:spPr>
          <a:xfrm>
            <a:off x="4277410" y="-24384"/>
            <a:ext cx="363728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Oxidation of malate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sp>
        <p:nvSpPr>
          <p:cNvPr id="5" name="文本框 4"/>
          <p:cNvSpPr txBox="1"/>
          <p:nvPr/>
        </p:nvSpPr>
        <p:spPr>
          <a:xfrm>
            <a:off x="1228090" y="4171315"/>
            <a:ext cx="9736455" cy="2306955"/>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The last step of citric acid cycle, catalyzed by malate dehydrogenase.</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An irreversible oxidative reaction, generating a NADH.</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Equilibrium of the reaction lies far to the left, but the continue removal of oxaloacetate drives the reaction to the right.</a:t>
            </a:r>
            <a:endParaRPr kumimoji="1" lang="en-US" altLang="zh-CN" sz="24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4" name="文本框 3"/>
          <p:cNvSpPr txBox="1"/>
          <p:nvPr/>
        </p:nvSpPr>
        <p:spPr>
          <a:xfrm>
            <a:off x="3115360" y="-24384"/>
            <a:ext cx="596138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Product of one turn of TCA cycle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tretch>
            <a:fillRect/>
          </a:stretch>
        </p:blipFill>
        <p:spPr>
          <a:xfrm>
            <a:off x="-65405" y="1647825"/>
            <a:ext cx="4462780" cy="3829050"/>
          </a:xfrm>
          <a:prstGeom prst="rect">
            <a:avLst/>
          </a:prstGeom>
        </p:spPr>
      </p:pic>
      <p:sp>
        <p:nvSpPr>
          <p:cNvPr id="6" name="文本框 5"/>
          <p:cNvSpPr txBox="1"/>
          <p:nvPr/>
        </p:nvSpPr>
        <p:spPr>
          <a:xfrm>
            <a:off x="4506595" y="963930"/>
            <a:ext cx="7488555" cy="2245360"/>
          </a:xfrm>
          <a:prstGeom prst="rect">
            <a:avLst/>
          </a:prstGeom>
          <a:noFill/>
        </p:spPr>
        <p:txBody>
          <a:bodyPr wrap="none" rtlCol="0">
            <a:spAutoFit/>
          </a:bodyPr>
          <a:p>
            <a:pPr algn="l"/>
            <a:r>
              <a:rPr kumimoji="1" lang="en-US" altLang="zh-CN" sz="2800" b="1" dirty="0" smtClean="0">
                <a:latin typeface="Times New Roman" panose="02020503050405090304" pitchFamily="18" charset="0"/>
                <a:cs typeface="Times New Roman" panose="02020503050405090304" pitchFamily="18" charset="0"/>
              </a:rPr>
              <a:t>One turn of cycle includes:</a:t>
            </a:r>
            <a:endParaRPr kumimoji="1" lang="en-US" altLang="zh-CN" sz="2800" b="1" dirty="0" smtClean="0">
              <a:latin typeface="Times New Roman" panose="02020503050405090304" pitchFamily="18" charset="0"/>
              <a:cs typeface="Times New Roman" panose="02020503050405090304" pitchFamily="18" charset="0"/>
            </a:endParaRPr>
          </a:p>
          <a:p>
            <a:pPr algn="l"/>
            <a:endParaRPr kumimoji="1" lang="en-US" altLang="zh-CN" sz="28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800" b="1" dirty="0" smtClean="0">
                <a:latin typeface="Times New Roman" panose="02020503050405090304" pitchFamily="18" charset="0"/>
                <a:cs typeface="Times New Roman" panose="02020503050405090304" pitchFamily="18" charset="0"/>
              </a:rPr>
              <a:t>Two steps of </a:t>
            </a:r>
            <a:r>
              <a:rPr kumimoji="1" lang="en-US" altLang="zh-CN" sz="2800" b="1" dirty="0" smtClean="0">
                <a:solidFill>
                  <a:srgbClr val="C00000"/>
                </a:solidFill>
                <a:latin typeface="Times New Roman" panose="02020503050405090304" pitchFamily="18" charset="0"/>
                <a:cs typeface="Times New Roman" panose="02020503050405090304" pitchFamily="18" charset="0"/>
              </a:rPr>
              <a:t>decarboxylation</a:t>
            </a:r>
            <a:r>
              <a:rPr kumimoji="1" lang="en-US" altLang="zh-CN" sz="2800" b="1" dirty="0" smtClean="0">
                <a:latin typeface="Times New Roman" panose="02020503050405090304" pitchFamily="18" charset="0"/>
                <a:cs typeface="Times New Roman" panose="02020503050405090304" pitchFamily="18" charset="0"/>
              </a:rPr>
              <a:t> (3rd and 4th)</a:t>
            </a:r>
            <a:endParaRPr kumimoji="1" lang="en-US" altLang="zh-CN" sz="28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800" b="1" dirty="0" smtClean="0">
                <a:latin typeface="Times New Roman" panose="02020503050405090304" pitchFamily="18" charset="0"/>
                <a:cs typeface="Times New Roman" panose="02020503050405090304" pitchFamily="18" charset="0"/>
              </a:rPr>
              <a:t>Four steps of  </a:t>
            </a:r>
            <a:r>
              <a:rPr kumimoji="1" lang="en-US" altLang="zh-CN" sz="2800" b="1" dirty="0" smtClean="0">
                <a:solidFill>
                  <a:srgbClr val="C00000"/>
                </a:solidFill>
                <a:latin typeface="Times New Roman" panose="02020503050405090304" pitchFamily="18" charset="0"/>
                <a:cs typeface="Times New Roman" panose="02020503050405090304" pitchFamily="18" charset="0"/>
              </a:rPr>
              <a:t>oxidation</a:t>
            </a:r>
            <a:r>
              <a:rPr kumimoji="1" lang="en-US" altLang="zh-CN" sz="2800" b="1" dirty="0" smtClean="0">
                <a:latin typeface="Times New Roman" panose="02020503050405090304" pitchFamily="18" charset="0"/>
                <a:cs typeface="Times New Roman" panose="02020503050405090304" pitchFamily="18" charset="0"/>
              </a:rPr>
              <a:t> (3rd, 4th, 6th and 8th)</a:t>
            </a:r>
            <a:endParaRPr kumimoji="1" lang="en-US" altLang="zh-CN" sz="28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800" b="1" dirty="0" smtClean="0">
                <a:latin typeface="Times New Roman" panose="02020503050405090304" pitchFamily="18" charset="0"/>
                <a:cs typeface="Times New Roman" panose="02020503050405090304" pitchFamily="18" charset="0"/>
              </a:rPr>
              <a:t>One step of </a:t>
            </a:r>
            <a:r>
              <a:rPr kumimoji="1" lang="en-US" altLang="zh-CN" sz="2800" b="1" dirty="0" smtClean="0">
                <a:solidFill>
                  <a:srgbClr val="C00000"/>
                </a:solidFill>
                <a:latin typeface="Times New Roman" panose="02020503050405090304" pitchFamily="18" charset="0"/>
                <a:cs typeface="Times New Roman" panose="02020503050405090304" pitchFamily="18" charset="0"/>
              </a:rPr>
              <a:t>substrate level oxidation</a:t>
            </a:r>
            <a:endParaRPr kumimoji="1" lang="en-US" altLang="zh-CN" b="1" dirty="0" smtClean="0">
              <a:latin typeface="Times New Roman" panose="02020503050405090304" pitchFamily="18" charset="0"/>
              <a:cs typeface="Times New Roman" panose="02020503050405090304" pitchFamily="18" charset="0"/>
            </a:endParaRPr>
          </a:p>
        </p:txBody>
      </p:sp>
      <p:graphicFrame>
        <p:nvGraphicFramePr>
          <p:cNvPr id="7" name="表格 6"/>
          <p:cNvGraphicFramePr/>
          <p:nvPr>
            <p:custDataLst>
              <p:tags r:id="rId2"/>
            </p:custDataLst>
          </p:nvPr>
        </p:nvGraphicFramePr>
        <p:xfrm>
          <a:off x="4770755" y="3449955"/>
          <a:ext cx="6960870" cy="3068320"/>
        </p:xfrm>
        <a:graphic>
          <a:graphicData uri="http://schemas.openxmlformats.org/drawingml/2006/table">
            <a:tbl>
              <a:tblPr firstRow="1" bandRow="1">
                <a:tableStyleId>{5C22544A-7EE6-4342-B048-85BDC9FD1C3A}</a:tableStyleId>
              </a:tblPr>
              <a:tblGrid>
                <a:gridCol w="3289300"/>
                <a:gridCol w="2356485"/>
                <a:gridCol w="1315085"/>
              </a:tblGrid>
              <a:tr h="383540">
                <a:tc>
                  <a:txBody>
                    <a:bodyPr/>
                    <a:p>
                      <a:pPr>
                        <a:buNone/>
                      </a:pPr>
                      <a:r>
                        <a:rPr lang="en-US" altLang="zh-CN"/>
                        <a:t>STEP</a:t>
                      </a:r>
                      <a:endParaRPr lang="en-US" altLang="zh-CN"/>
                    </a:p>
                  </a:txBody>
                  <a:tcPr/>
                </a:tc>
                <a:tc>
                  <a:txBody>
                    <a:bodyPr/>
                    <a:p>
                      <a:pPr>
                        <a:buNone/>
                      </a:pPr>
                      <a:r>
                        <a:rPr lang="en-US" altLang="zh-CN"/>
                        <a:t>REDUCING COENZYME</a:t>
                      </a:r>
                      <a:endParaRPr lang="en-US" altLang="zh-CN"/>
                    </a:p>
                  </a:txBody>
                  <a:tcPr/>
                </a:tc>
                <a:tc>
                  <a:txBody>
                    <a:bodyPr/>
                    <a:p>
                      <a:pPr>
                        <a:buNone/>
                      </a:pPr>
                      <a:r>
                        <a:rPr lang="en-US" altLang="zh-CN"/>
                        <a:t>ATP (GTP)</a:t>
                      </a:r>
                      <a:endParaRPr lang="en-US" altLang="zh-CN"/>
                    </a:p>
                  </a:txBody>
                  <a:tcPr/>
                </a:tc>
              </a:tr>
              <a:tr h="383540">
                <a:tc>
                  <a:txBody>
                    <a:bodyPr/>
                    <a:p>
                      <a:pPr>
                        <a:buNone/>
                      </a:pPr>
                      <a:r>
                        <a:rPr lang="en-US" altLang="zh-CN"/>
                        <a:t>pyruvate  acetyl-CoA</a:t>
                      </a:r>
                      <a:endParaRPr lang="en-US" altLang="zh-CN"/>
                    </a:p>
                  </a:txBody>
                  <a:tcPr/>
                </a:tc>
                <a:tc>
                  <a:txBody>
                    <a:bodyPr/>
                    <a:p>
                      <a:pPr>
                        <a:buNone/>
                      </a:pPr>
                      <a:r>
                        <a:rPr lang="en-US" altLang="zh-CN"/>
                        <a:t>1NADH</a:t>
                      </a:r>
                      <a:endParaRPr lang="en-US" altLang="zh-CN"/>
                    </a:p>
                  </a:txBody>
                  <a:tcPr/>
                </a:tc>
                <a:tc>
                  <a:txBody>
                    <a:bodyPr/>
                    <a:p>
                      <a:pPr>
                        <a:buNone/>
                      </a:pPr>
                      <a:endParaRPr lang="zh-CN" altLang="en-US"/>
                    </a:p>
                  </a:txBody>
                  <a:tcPr/>
                </a:tc>
              </a:tr>
              <a:tr h="383540">
                <a:tc>
                  <a:txBody>
                    <a:bodyPr/>
                    <a:p>
                      <a:pPr>
                        <a:buNone/>
                      </a:pPr>
                      <a:r>
                        <a:rPr lang="en-US" altLang="zh-CN"/>
                        <a:t>isocitrate  a-ketoglutarate</a:t>
                      </a:r>
                      <a:endParaRPr lang="en-US" altLang="zh-CN"/>
                    </a:p>
                  </a:txBody>
                  <a:tcPr/>
                </a:tc>
                <a:tc>
                  <a:txBody>
                    <a:bodyPr/>
                    <a:p>
                      <a:pPr>
                        <a:buNone/>
                      </a:pPr>
                      <a:r>
                        <a:rPr lang="en-US" altLang="zh-CN"/>
                        <a:t>1NADH</a:t>
                      </a:r>
                      <a:endParaRPr lang="en-US" altLang="zh-CN"/>
                    </a:p>
                  </a:txBody>
                  <a:tcPr/>
                </a:tc>
                <a:tc>
                  <a:txBody>
                    <a:bodyPr/>
                    <a:p>
                      <a:pPr>
                        <a:buNone/>
                      </a:pPr>
                      <a:endParaRPr lang="zh-CN" altLang="en-US"/>
                    </a:p>
                  </a:txBody>
                  <a:tcPr/>
                </a:tc>
              </a:tr>
              <a:tr h="383540">
                <a:tc>
                  <a:txBody>
                    <a:bodyPr/>
                    <a:p>
                      <a:pPr>
                        <a:buNone/>
                      </a:pPr>
                      <a:r>
                        <a:rPr lang="en-US" altLang="zh-CN"/>
                        <a:t>a-ketoglutarate  succinyl-CoA</a:t>
                      </a:r>
                      <a:endParaRPr lang="en-US" altLang="zh-CN"/>
                    </a:p>
                  </a:txBody>
                  <a:tcPr/>
                </a:tc>
                <a:tc>
                  <a:txBody>
                    <a:bodyPr/>
                    <a:p>
                      <a:pPr>
                        <a:buNone/>
                      </a:pPr>
                      <a:r>
                        <a:rPr lang="en-US" altLang="zh-CN"/>
                        <a:t>1NADH</a:t>
                      </a:r>
                      <a:endParaRPr lang="en-US" altLang="zh-CN"/>
                    </a:p>
                  </a:txBody>
                  <a:tcPr/>
                </a:tc>
                <a:tc>
                  <a:txBody>
                    <a:bodyPr/>
                    <a:p>
                      <a:pPr>
                        <a:buNone/>
                      </a:pPr>
                      <a:endParaRPr lang="zh-CN" altLang="en-US"/>
                    </a:p>
                  </a:txBody>
                  <a:tcPr/>
                </a:tc>
              </a:tr>
              <a:tr h="383540">
                <a:tc>
                  <a:txBody>
                    <a:bodyPr/>
                    <a:p>
                      <a:pPr>
                        <a:buNone/>
                      </a:pPr>
                      <a:r>
                        <a:rPr lang="en-US" altLang="zh-CN"/>
                        <a:t>succinyl-CoA  succinate</a:t>
                      </a:r>
                      <a:endParaRPr lang="en-US" altLang="zh-CN"/>
                    </a:p>
                  </a:txBody>
                  <a:tcPr/>
                </a:tc>
                <a:tc>
                  <a:txBody>
                    <a:bodyPr/>
                    <a:p>
                      <a:pPr>
                        <a:buNone/>
                      </a:pPr>
                      <a:endParaRPr lang="zh-CN" altLang="en-US"/>
                    </a:p>
                  </a:txBody>
                  <a:tcPr/>
                </a:tc>
                <a:tc>
                  <a:txBody>
                    <a:bodyPr/>
                    <a:p>
                      <a:pPr>
                        <a:buNone/>
                      </a:pPr>
                      <a:r>
                        <a:rPr lang="en-US" altLang="zh-CN"/>
                        <a:t>1A/GTP</a:t>
                      </a:r>
                      <a:endParaRPr lang="en-US" altLang="zh-CN"/>
                    </a:p>
                  </a:txBody>
                  <a:tcPr/>
                </a:tc>
              </a:tr>
              <a:tr h="383540">
                <a:tc>
                  <a:txBody>
                    <a:bodyPr/>
                    <a:p>
                      <a:pPr>
                        <a:buNone/>
                      </a:pPr>
                      <a:r>
                        <a:rPr lang="en-US" altLang="zh-CN"/>
                        <a:t>succinate  fumarate</a:t>
                      </a:r>
                      <a:endParaRPr lang="en-US" altLang="zh-CN"/>
                    </a:p>
                  </a:txBody>
                  <a:tcPr/>
                </a:tc>
                <a:tc>
                  <a:txBody>
                    <a:bodyPr/>
                    <a:p>
                      <a:pPr>
                        <a:buNone/>
                      </a:pPr>
                      <a:r>
                        <a:rPr lang="en-US" altLang="zh-CN"/>
                        <a:t>1FADH2</a:t>
                      </a:r>
                      <a:endParaRPr lang="en-US" altLang="zh-CN"/>
                    </a:p>
                  </a:txBody>
                  <a:tcPr/>
                </a:tc>
                <a:tc>
                  <a:txBody>
                    <a:bodyPr/>
                    <a:p>
                      <a:pPr>
                        <a:buNone/>
                      </a:pPr>
                      <a:endParaRPr lang="zh-CN" altLang="en-US"/>
                    </a:p>
                  </a:txBody>
                  <a:tcPr/>
                </a:tc>
              </a:tr>
              <a:tr h="383540">
                <a:tc>
                  <a:txBody>
                    <a:bodyPr/>
                    <a:p>
                      <a:pPr>
                        <a:buNone/>
                      </a:pPr>
                      <a:r>
                        <a:rPr lang="en-US" altLang="zh-CN"/>
                        <a:t>malate  oxaloacetate</a:t>
                      </a:r>
                      <a:endParaRPr lang="en-US" altLang="zh-CN"/>
                    </a:p>
                  </a:txBody>
                  <a:tcPr/>
                </a:tc>
                <a:tc>
                  <a:txBody>
                    <a:bodyPr/>
                    <a:p>
                      <a:pPr>
                        <a:buNone/>
                      </a:pPr>
                      <a:r>
                        <a:rPr lang="en-US" altLang="zh-CN"/>
                        <a:t>1NADH</a:t>
                      </a:r>
                      <a:endParaRPr lang="en-US" altLang="zh-CN"/>
                    </a:p>
                  </a:txBody>
                  <a:tcPr/>
                </a:tc>
                <a:tc>
                  <a:txBody>
                    <a:bodyPr/>
                    <a:p>
                      <a:pPr>
                        <a:buNone/>
                      </a:pPr>
                      <a:endParaRPr lang="zh-CN" altLang="en-US"/>
                    </a:p>
                  </a:txBody>
                  <a:tcPr/>
                </a:tc>
              </a:tr>
              <a:tr h="383540">
                <a:tc>
                  <a:txBody>
                    <a:bodyPr/>
                    <a:p>
                      <a:pPr>
                        <a:buNone/>
                      </a:pPr>
                      <a:r>
                        <a:rPr lang="en-US" altLang="zh-CN"/>
                        <a:t>TOTAL</a:t>
                      </a:r>
                      <a:endParaRPr lang="en-US" altLang="zh-CN"/>
                    </a:p>
                  </a:txBody>
                  <a:tcPr/>
                </a:tc>
                <a:tc>
                  <a:txBody>
                    <a:bodyPr/>
                    <a:p>
                      <a:pPr>
                        <a:buNone/>
                      </a:pPr>
                      <a:r>
                        <a:rPr lang="en-US" altLang="zh-CN"/>
                        <a:t>4NADH + 1FADH2</a:t>
                      </a:r>
                      <a:endParaRPr lang="en-US" altLang="zh-CN"/>
                    </a:p>
                  </a:txBody>
                  <a:tcPr/>
                </a:tc>
                <a:tc>
                  <a:txBody>
                    <a:bodyPr/>
                    <a:p>
                      <a:pPr>
                        <a:buNone/>
                      </a:pPr>
                      <a:endParaRPr lang="zh-CN" altLang="en-US"/>
                    </a:p>
                  </a:txBody>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4819700" y="-24384"/>
            <a:ext cx="255270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Fermentation</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rcRect l="5948" r="7533"/>
          <a:stretch>
            <a:fillRect/>
          </a:stretch>
        </p:blipFill>
        <p:spPr>
          <a:xfrm>
            <a:off x="998855" y="2820035"/>
            <a:ext cx="3362325" cy="1562100"/>
          </a:xfrm>
          <a:prstGeom prst="rect">
            <a:avLst/>
          </a:prstGeom>
        </p:spPr>
      </p:pic>
      <p:pic>
        <p:nvPicPr>
          <p:cNvPr id="5" name="图片 4"/>
          <p:cNvPicPr>
            <a:picLocks noChangeAspect="1"/>
          </p:cNvPicPr>
          <p:nvPr/>
        </p:nvPicPr>
        <p:blipFill>
          <a:blip r:embed="rId2"/>
          <a:stretch>
            <a:fillRect/>
          </a:stretch>
        </p:blipFill>
        <p:spPr>
          <a:xfrm>
            <a:off x="177800" y="5070475"/>
            <a:ext cx="5003800" cy="1651000"/>
          </a:xfrm>
          <a:prstGeom prst="rect">
            <a:avLst/>
          </a:prstGeom>
        </p:spPr>
      </p:pic>
      <p:sp>
        <p:nvSpPr>
          <p:cNvPr id="6" name="文本框 5"/>
          <p:cNvSpPr txBox="1"/>
          <p:nvPr/>
        </p:nvSpPr>
        <p:spPr>
          <a:xfrm>
            <a:off x="590550" y="559435"/>
            <a:ext cx="11010900" cy="1938020"/>
          </a:xfrm>
          <a:prstGeom prst="rect">
            <a:avLst/>
          </a:prstGeom>
          <a:noFill/>
        </p:spPr>
        <p:txBody>
          <a:bodyPr wrap="square" rtlCol="0">
            <a:spAutoFit/>
          </a:bodyPr>
          <a:p>
            <a:pPr algn="l"/>
            <a:r>
              <a:rPr kumimoji="1" lang="en-US" altLang="zh-CN" sz="2400" b="1" dirty="0" smtClean="0">
                <a:latin typeface="Times New Roman" panose="02020503050405090304" pitchFamily="18" charset="0"/>
                <a:cs typeface="Times New Roman" panose="02020503050405090304" pitchFamily="18" charset="0"/>
              </a:rPr>
              <a:t>Under anaerobic condition, NADH generated from glycolysis maybe unable to be oxidized through the electron transfer chain. The lack of NAD+ would block the pathway, so our body passes the electrons to glycolysis products to regenerate NAD+. In such way, there're no net change of NAD+ number while two ATPs are generated through glycolysis.</a:t>
            </a:r>
            <a:endParaRPr kumimoji="1" lang="en-US" altLang="zh-CN" sz="2400" b="1" dirty="0" smtClean="0">
              <a:latin typeface="Times New Roman" panose="02020503050405090304" pitchFamily="18" charset="0"/>
              <a:cs typeface="Times New Roman" panose="02020503050405090304" pitchFamily="18" charset="0"/>
            </a:endParaRPr>
          </a:p>
        </p:txBody>
      </p:sp>
      <p:sp>
        <p:nvSpPr>
          <p:cNvPr id="8" name="文本框 7"/>
          <p:cNvSpPr txBox="1"/>
          <p:nvPr/>
        </p:nvSpPr>
        <p:spPr>
          <a:xfrm>
            <a:off x="5273675" y="3562350"/>
            <a:ext cx="5050155" cy="460375"/>
          </a:xfrm>
          <a:prstGeom prst="rect">
            <a:avLst/>
          </a:prstGeom>
          <a:noFill/>
        </p:spPr>
        <p:txBody>
          <a:bodyPr wrap="none" rtlCol="0">
            <a:spAutoFit/>
          </a:bodyPr>
          <a:p>
            <a:pPr algn="l"/>
            <a:r>
              <a:rPr kumimoji="1" lang="en-US" altLang="zh-CN" sz="2400" b="1" dirty="0" smtClean="0">
                <a:solidFill>
                  <a:srgbClr val="C00000"/>
                </a:solidFill>
                <a:latin typeface="Times New Roman" panose="02020503050405090304" pitchFamily="18" charset="0"/>
                <a:cs typeface="Times New Roman" panose="02020503050405090304" pitchFamily="18" charset="0"/>
              </a:rPr>
              <a:t>Lactic</a:t>
            </a:r>
            <a:r>
              <a:rPr kumimoji="1" lang="en-US" altLang="zh-CN" sz="2400" b="1" dirty="0" smtClean="0">
                <a:latin typeface="Times New Roman" panose="02020503050405090304" pitchFamily="18" charset="0"/>
                <a:cs typeface="Times New Roman" panose="02020503050405090304" pitchFamily="18" charset="0"/>
              </a:rPr>
              <a:t> fermentation exists in animals.</a:t>
            </a:r>
            <a:endParaRPr kumimoji="1" lang="en-US" altLang="zh-CN" sz="2400" b="1" dirty="0" smtClean="0">
              <a:latin typeface="Times New Roman" panose="02020503050405090304" pitchFamily="18" charset="0"/>
              <a:cs typeface="Times New Roman" panose="02020503050405090304" pitchFamily="18" charset="0"/>
            </a:endParaRPr>
          </a:p>
        </p:txBody>
      </p:sp>
      <p:sp>
        <p:nvSpPr>
          <p:cNvPr id="9" name="文本框 8"/>
          <p:cNvSpPr txBox="1"/>
          <p:nvPr/>
        </p:nvSpPr>
        <p:spPr>
          <a:xfrm>
            <a:off x="5529580" y="5584190"/>
            <a:ext cx="6269990" cy="829945"/>
          </a:xfrm>
          <a:prstGeom prst="rect">
            <a:avLst/>
          </a:prstGeom>
          <a:noFill/>
        </p:spPr>
        <p:txBody>
          <a:bodyPr wrap="square" rtlCol="0">
            <a:spAutoFit/>
          </a:bodyPr>
          <a:p>
            <a:pPr algn="l"/>
            <a:r>
              <a:rPr kumimoji="1" lang="en-US" altLang="zh-CN" sz="2400" b="1" dirty="0" smtClean="0">
                <a:solidFill>
                  <a:srgbClr val="C00000"/>
                </a:solidFill>
                <a:latin typeface="Times New Roman" panose="02020503050405090304" pitchFamily="18" charset="0"/>
                <a:cs typeface="Times New Roman" panose="02020503050405090304" pitchFamily="18" charset="0"/>
              </a:rPr>
              <a:t>Ethanol</a:t>
            </a:r>
            <a:r>
              <a:rPr kumimoji="1" lang="en-US" altLang="zh-CN" sz="2400" b="1" dirty="0" smtClean="0">
                <a:latin typeface="Times New Roman" panose="02020503050405090304" pitchFamily="18" charset="0"/>
                <a:cs typeface="Times New Roman" panose="02020503050405090304" pitchFamily="18" charset="0"/>
              </a:rPr>
              <a:t> fermentation exists in plants, yeasts and some other microorganisms.</a:t>
            </a:r>
            <a:endParaRPr kumimoji="1" lang="en-US" altLang="zh-CN" sz="24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7" name="文本框 6"/>
          <p:cNvSpPr txBox="1"/>
          <p:nvPr/>
        </p:nvSpPr>
        <p:spPr>
          <a:xfrm>
            <a:off x="73025" y="2347595"/>
            <a:ext cx="11729085" cy="4523105"/>
          </a:xfrm>
          <a:prstGeom prst="rect">
            <a:avLst/>
          </a:prstGeom>
          <a:noFill/>
        </p:spPr>
        <p:txBody>
          <a:bodyPr wrap="square" rtlCol="0">
            <a:spAutoFit/>
          </a:bodyPr>
          <a:p>
            <a:pPr algn="l"/>
            <a:r>
              <a:rPr kumimoji="1" lang="en-US" altLang="zh-CN" sz="2400" b="1" dirty="0" smtClean="0">
                <a:solidFill>
                  <a:srgbClr val="C00000"/>
                </a:solidFill>
                <a:latin typeface="Times New Roman" panose="02020503050405090304" pitchFamily="18" charset="0"/>
                <a:cs typeface="Times New Roman" panose="02020503050405090304" pitchFamily="18" charset="0"/>
              </a:rPr>
              <a:t>Reversible.</a:t>
            </a:r>
            <a:endParaRPr kumimoji="1" lang="en-US" altLang="zh-CN" sz="2400" b="1" dirty="0" smtClean="0">
              <a:latin typeface="Times New Roman" panose="02020503050405090304" pitchFamily="18" charset="0"/>
              <a:cs typeface="Times New Roman" panose="02020503050405090304" pitchFamily="18" charset="0"/>
            </a:endParaRPr>
          </a:p>
          <a:p>
            <a:pPr algn="l"/>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Usually in animal tissues, the electrons are directly passed to pyruvate and  lactates are generated as the reducing products under anaerobic conditions. </a:t>
            </a:r>
            <a:endParaRPr kumimoji="1" lang="en-US" altLang="zh-CN" sz="2400" b="1" dirty="0" smtClean="0">
              <a:latin typeface="Times New Roman" panose="02020503050405090304" pitchFamily="18" charset="0"/>
              <a:cs typeface="Times New Roman" panose="02020503050405090304" pitchFamily="18" charset="0"/>
            </a:endParaRPr>
          </a:p>
          <a:p>
            <a:pPr algn="l"/>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Some tissues and cell types (such as erythrocytes, which has no mitochondria and thus cannot oxidize NADH) produce lactates even under aerobic conditions.</a:t>
            </a:r>
            <a:endParaRPr kumimoji="1" lang="en-US" altLang="zh-CN" sz="2400" b="1" dirty="0" smtClean="0">
              <a:latin typeface="Times New Roman" panose="02020503050405090304" pitchFamily="18" charset="0"/>
              <a:cs typeface="Times New Roman" panose="02020503050405090304" pitchFamily="18" charset="0"/>
            </a:endParaRPr>
          </a:p>
          <a:p>
            <a:pPr algn="l"/>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Lactate dehydrogenase has two forms, L form and M form. In most tissues like skeleton muscle and erythrocytes, the enzyme is in M form, catalyzing the reaction to the right. Generated lactates in this tissues can be carried through blood to liver, where the enzyme is in its L form and accelarates the reverse reaction to oxidize the lactates. </a:t>
            </a:r>
            <a:endParaRPr kumimoji="1" lang="en-US" altLang="zh-CN" sz="2400" b="1" dirty="0" smtClean="0">
              <a:latin typeface="Times New Roman" panose="02020503050405090304" pitchFamily="18" charset="0"/>
              <a:cs typeface="Times New Roman" panose="02020503050405090304" pitchFamily="18" charset="0"/>
            </a:endParaRPr>
          </a:p>
        </p:txBody>
      </p:sp>
      <p:sp>
        <p:nvSpPr>
          <p:cNvPr id="4" name="文本框 3"/>
          <p:cNvSpPr txBox="1"/>
          <p:nvPr/>
        </p:nvSpPr>
        <p:spPr>
          <a:xfrm>
            <a:off x="4171047" y="-24384"/>
            <a:ext cx="385000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Lactate fermentation</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rcRect l="5948" r="7533"/>
          <a:stretch>
            <a:fillRect/>
          </a:stretch>
        </p:blipFill>
        <p:spPr>
          <a:xfrm>
            <a:off x="2534285" y="722630"/>
            <a:ext cx="4555490" cy="2116455"/>
          </a:xfrm>
          <a:prstGeom prst="rect">
            <a:avLst/>
          </a:prstGeom>
        </p:spPr>
      </p:pic>
      <p:pic>
        <p:nvPicPr>
          <p:cNvPr id="8" name="图片 7"/>
          <p:cNvPicPr>
            <a:picLocks noChangeAspect="1"/>
          </p:cNvPicPr>
          <p:nvPr/>
        </p:nvPicPr>
        <p:blipFill>
          <a:blip r:embed="rId2"/>
          <a:stretch>
            <a:fillRect/>
          </a:stretch>
        </p:blipFill>
        <p:spPr>
          <a:xfrm>
            <a:off x="7881620" y="722630"/>
            <a:ext cx="3669030" cy="21164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4" name="文本框 3"/>
          <p:cNvSpPr txBox="1"/>
          <p:nvPr/>
        </p:nvSpPr>
        <p:spPr>
          <a:xfrm>
            <a:off x="2617585" y="-12065"/>
            <a:ext cx="7927340" cy="583565"/>
          </a:xfrm>
          <a:prstGeom prst="rect">
            <a:avLst/>
          </a:prstGeom>
          <a:noFill/>
        </p:spPr>
        <p:txBody>
          <a:bodyPr wrap="none" rtlCol="0">
            <a:spAutoFit/>
          </a:bodyPr>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Removal of glucose residue: phosphorolysis  </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5" name="文本框 4"/>
          <p:cNvSpPr txBox="1"/>
          <p:nvPr/>
        </p:nvSpPr>
        <p:spPr>
          <a:xfrm>
            <a:off x="36830" y="844550"/>
            <a:ext cx="4429760" cy="1938020"/>
          </a:xfrm>
          <a:prstGeom prst="rect">
            <a:avLst/>
          </a:prstGeom>
          <a:noFill/>
        </p:spPr>
        <p:txBody>
          <a:bodyPr wrap="square" rtlCol="0">
            <a:spAutoFit/>
          </a:bodyPr>
          <a:p>
            <a:pPr algn="l"/>
            <a:r>
              <a:rPr kumimoji="1" lang="en-US" altLang="zh-CN" sz="2000" b="1" dirty="0" smtClean="0">
                <a:solidFill>
                  <a:srgbClr val="FF0000"/>
                </a:solidFill>
                <a:latin typeface="Times New Roman" panose="02020503050405090304" pitchFamily="18" charset="0"/>
                <a:cs typeface="Times New Roman" panose="02020503050405090304" pitchFamily="18" charset="0"/>
              </a:rPr>
              <a:t>Glycogen phosphorylase </a:t>
            </a:r>
            <a:r>
              <a:rPr kumimoji="1" lang="en-US" altLang="zh-CN" sz="2000" b="1" dirty="0" smtClean="0">
                <a:latin typeface="Times New Roman" panose="02020503050405090304" pitchFamily="18" charset="0"/>
                <a:cs typeface="Times New Roman" panose="02020503050405090304" pitchFamily="18" charset="0"/>
              </a:rPr>
              <a:t>catalyzes the reaction in which an ɑ1-4 between two glucose residues at a non-reducing end of glycogen undergoes attack by Pi, removing the terminal glucose residue as glucose-1-phosphate.</a:t>
            </a:r>
            <a:endParaRPr kumimoji="1" lang="en-US" altLang="zh-CN" sz="2000" b="1" dirty="0" smtClean="0">
              <a:latin typeface="Times New Roman" panose="02020503050405090304" pitchFamily="18" charset="0"/>
              <a:cs typeface="Times New Roman" panose="02020503050405090304" pitchFamily="18" charset="0"/>
            </a:endParaRPr>
          </a:p>
        </p:txBody>
      </p:sp>
      <p:grpSp>
        <p:nvGrpSpPr>
          <p:cNvPr id="8" name="组合 7"/>
          <p:cNvGrpSpPr/>
          <p:nvPr/>
        </p:nvGrpSpPr>
        <p:grpSpPr>
          <a:xfrm>
            <a:off x="4466590" y="844550"/>
            <a:ext cx="7668260" cy="5876925"/>
            <a:chOff x="5879" y="1330"/>
            <a:chExt cx="12076" cy="9255"/>
          </a:xfrm>
        </p:grpSpPr>
        <p:pic>
          <p:nvPicPr>
            <p:cNvPr id="3" name="图片 2"/>
            <p:cNvPicPr>
              <a:picLocks noChangeAspect="1"/>
            </p:cNvPicPr>
            <p:nvPr/>
          </p:nvPicPr>
          <p:blipFill>
            <a:blip r:embed="rId1"/>
            <a:srcRect l="2930" r="4697"/>
            <a:stretch>
              <a:fillRect/>
            </a:stretch>
          </p:blipFill>
          <p:spPr>
            <a:xfrm>
              <a:off x="5879" y="1330"/>
              <a:ext cx="12076" cy="9255"/>
            </a:xfrm>
            <a:prstGeom prst="rect">
              <a:avLst/>
            </a:prstGeom>
          </p:spPr>
        </p:pic>
        <p:pic>
          <p:nvPicPr>
            <p:cNvPr id="6" name="图片 5"/>
            <p:cNvPicPr>
              <a:picLocks noChangeAspect="1"/>
            </p:cNvPicPr>
            <p:nvPr/>
          </p:nvPicPr>
          <p:blipFill>
            <a:blip r:embed="rId2"/>
            <a:srcRect r="6283" b="19200"/>
            <a:stretch>
              <a:fillRect/>
            </a:stretch>
          </p:blipFill>
          <p:spPr>
            <a:xfrm>
              <a:off x="7434" y="4679"/>
              <a:ext cx="2864" cy="1844"/>
            </a:xfrm>
            <a:prstGeom prst="rect">
              <a:avLst/>
            </a:prstGeom>
          </p:spPr>
        </p:pic>
        <p:sp>
          <p:nvSpPr>
            <p:cNvPr id="7" name="文本框 6"/>
            <p:cNvSpPr txBox="1"/>
            <p:nvPr/>
          </p:nvSpPr>
          <p:spPr>
            <a:xfrm>
              <a:off x="8115" y="6523"/>
              <a:ext cx="2740" cy="822"/>
            </a:xfrm>
            <a:prstGeom prst="rect">
              <a:avLst/>
            </a:prstGeom>
            <a:noFill/>
          </p:spPr>
          <p:txBody>
            <a:bodyPr wrap="none" rtlCol="0">
              <a:spAutoFit/>
            </a:bodyPr>
            <a:p>
              <a:pPr algn="ctr"/>
              <a:r>
                <a:rPr kumimoji="1" lang="en-US" altLang="zh-CN" sz="1400" b="1" dirty="0" smtClean="0">
                  <a:solidFill>
                    <a:srgbClr val="0070C0"/>
                  </a:solidFill>
                  <a:latin typeface="Times New Roman" panose="02020503050405090304" pitchFamily="18" charset="0"/>
                  <a:cs typeface="Times New Roman" panose="02020503050405090304" pitchFamily="18" charset="0"/>
                </a:rPr>
                <a:t>pyridoxal phosphate</a:t>
              </a:r>
              <a:endParaRPr kumimoji="1" lang="en-US" altLang="zh-CN" sz="1400" b="1" dirty="0" smtClean="0">
                <a:solidFill>
                  <a:srgbClr val="0070C0"/>
                </a:solidFill>
                <a:latin typeface="Times New Roman" panose="02020503050405090304" pitchFamily="18" charset="0"/>
                <a:cs typeface="Times New Roman" panose="02020503050405090304" pitchFamily="18" charset="0"/>
              </a:endParaRPr>
            </a:p>
            <a:p>
              <a:pPr algn="ctr"/>
              <a:r>
                <a:rPr kumimoji="1" lang="en-US" altLang="zh-CN" sz="1400" b="1" dirty="0" smtClean="0">
                  <a:solidFill>
                    <a:srgbClr val="0070C0"/>
                  </a:solidFill>
                  <a:latin typeface="Times New Roman" panose="02020503050405090304" pitchFamily="18" charset="0"/>
                  <a:cs typeface="Times New Roman" panose="02020503050405090304" pitchFamily="18" charset="0"/>
                </a:rPr>
                <a:t>(cofactor)</a:t>
              </a:r>
              <a:endParaRPr kumimoji="1" lang="en-US" altLang="zh-CN" sz="1400" b="1" dirty="0" smtClean="0">
                <a:solidFill>
                  <a:srgbClr val="0070C0"/>
                </a:solidFill>
                <a:latin typeface="Times New Roman" panose="02020503050405090304" pitchFamily="18" charset="0"/>
                <a:cs typeface="Times New Roman" panose="02020503050405090304" pitchFamily="18" charset="0"/>
              </a:endParaRPr>
            </a:p>
          </p:txBody>
        </p:sp>
      </p:grpSp>
      <p:sp>
        <p:nvSpPr>
          <p:cNvPr id="9" name="文本框 8"/>
          <p:cNvSpPr txBox="1"/>
          <p:nvPr/>
        </p:nvSpPr>
        <p:spPr>
          <a:xfrm>
            <a:off x="188595" y="4239895"/>
            <a:ext cx="4126865" cy="706755"/>
          </a:xfrm>
          <a:prstGeom prst="rect">
            <a:avLst/>
          </a:prstGeom>
          <a:noFill/>
        </p:spPr>
        <p:txBody>
          <a:bodyPr wrap="square" rtlCol="0" anchor="t">
            <a:spAutoFit/>
          </a:bodyPr>
          <a:p>
            <a:pPr algn="l"/>
            <a:r>
              <a:rPr kumimoji="1" lang="en-US" altLang="zh-CN" sz="2000" b="1" dirty="0" smtClean="0">
                <a:solidFill>
                  <a:srgbClr val="FF0000"/>
                </a:solidFill>
                <a:latin typeface="Times New Roman" panose="02020503050405090304" pitchFamily="18" charset="0"/>
                <a:cs typeface="Times New Roman" panose="02020503050405090304" pitchFamily="18" charset="0"/>
                <a:sym typeface="+mn-ea"/>
              </a:rPr>
              <a:t>Pyridoxal phosphate </a:t>
            </a:r>
            <a:r>
              <a:rPr kumimoji="1" lang="en-US" altLang="zh-CN" sz="2000" b="1" dirty="0" smtClean="0">
                <a:solidFill>
                  <a:schemeClr val="tx1"/>
                </a:solidFill>
                <a:latin typeface="Times New Roman" panose="02020503050405090304" pitchFamily="18" charset="0"/>
                <a:cs typeface="Times New Roman" panose="02020503050405090304" pitchFamily="18" charset="0"/>
                <a:sym typeface="+mn-ea"/>
              </a:rPr>
              <a:t>acts as an acid catalyst by its phoshate group</a:t>
            </a:r>
            <a:endParaRPr kumimoji="1" lang="en-US" altLang="zh-CN" sz="2000" b="1" dirty="0" smtClean="0">
              <a:solidFill>
                <a:schemeClr val="tx1"/>
              </a:solidFill>
              <a:latin typeface="Times New Roman" panose="02020503050405090304" pitchFamily="18" charset="0"/>
              <a:cs typeface="Times New Roman" panose="02020503050405090304" pitchFamily="18" charset="0"/>
              <a:sym typeface="+mn-ea"/>
            </a:endParaRPr>
          </a:p>
        </p:txBody>
      </p:sp>
      <p:pic>
        <p:nvPicPr>
          <p:cNvPr id="10" name="图片 9"/>
          <p:cNvPicPr>
            <a:picLocks noChangeAspect="1"/>
          </p:cNvPicPr>
          <p:nvPr/>
        </p:nvPicPr>
        <p:blipFill>
          <a:blip r:embed="rId2"/>
          <a:srcRect b="19200"/>
          <a:stretch>
            <a:fillRect/>
          </a:stretch>
        </p:blipFill>
        <p:spPr>
          <a:xfrm>
            <a:off x="1174115" y="4960620"/>
            <a:ext cx="2920365" cy="1760855"/>
          </a:xfrm>
          <a:prstGeom prst="rect">
            <a:avLst/>
          </a:prstGeom>
        </p:spPr>
      </p:pic>
      <p:sp>
        <p:nvSpPr>
          <p:cNvPr id="35" name="操作按钮: 后退或上一个 34">
            <a:hlinkClick r:id="rId3" tooltip="" action="ppaction://hlinksldjump" highlightClick="1"/>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p>
            <a:pPr algn="ctr"/>
            <a:endParaRPr kumimoji="1" lang="zh-CN" altLang="en-US"/>
          </a:p>
        </p:txBody>
      </p:sp>
      <p:sp>
        <p:nvSpPr>
          <p:cNvPr id="12" name="文本框 11">
            <a:hlinkClick r:id="rId4" tooltip="" action="ppaction://hlinksldjump"/>
          </p:cNvPr>
          <p:cNvSpPr txBox="1"/>
          <p:nvPr/>
        </p:nvSpPr>
        <p:spPr>
          <a:xfrm>
            <a:off x="0" y="3342005"/>
            <a:ext cx="6031230" cy="429895"/>
          </a:xfrm>
          <a:prstGeom prst="rect">
            <a:avLst/>
          </a:prstGeom>
          <a:noFill/>
        </p:spPr>
        <p:txBody>
          <a:bodyPr wrap="square" rtlCol="0">
            <a:spAutoFit/>
          </a:bodyPr>
          <a:p>
            <a:pPr algn="l"/>
            <a:r>
              <a:rPr kumimoji="1" lang="en-US" altLang="zh-CN" sz="2200" b="1" dirty="0" smtClean="0">
                <a:latin typeface="Times New Roman" panose="02020503050405090304" pitchFamily="18" charset="0"/>
                <a:cs typeface="Times New Roman" panose="02020503050405090304" pitchFamily="18" charset="0"/>
              </a:rPr>
              <a:t>This enzyme is regulated by </a:t>
            </a:r>
            <a:r>
              <a:rPr kumimoji="1" lang="en-US" altLang="zh-CN" sz="2200" b="1" dirty="0" smtClean="0">
                <a:solidFill>
                  <a:srgbClr val="C00000"/>
                </a:solidFill>
                <a:latin typeface="Times New Roman" panose="02020503050405090304" pitchFamily="18" charset="0"/>
                <a:cs typeface="Times New Roman" panose="02020503050405090304" pitchFamily="18" charset="0"/>
              </a:rPr>
              <a:t>phosphrylation</a:t>
            </a:r>
            <a:r>
              <a:rPr kumimoji="1" lang="en-US" altLang="zh-CN" sz="2200" b="1" dirty="0" smtClean="0">
                <a:latin typeface="Times New Roman" panose="02020503050405090304" pitchFamily="18" charset="0"/>
                <a:cs typeface="Times New Roman" panose="02020503050405090304" pitchFamily="18" charset="0"/>
              </a:rPr>
              <a:t>.</a:t>
            </a:r>
            <a:endParaRPr kumimoji="1" lang="en-US" altLang="zh-CN" sz="22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4" name="文本框 3"/>
          <p:cNvSpPr txBox="1"/>
          <p:nvPr/>
        </p:nvSpPr>
        <p:spPr>
          <a:xfrm>
            <a:off x="4136440" y="-24384"/>
            <a:ext cx="391922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Ethanol fermentation</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tretch>
            <a:fillRect/>
          </a:stretch>
        </p:blipFill>
        <p:spPr>
          <a:xfrm>
            <a:off x="190500" y="559435"/>
            <a:ext cx="5362575" cy="1769745"/>
          </a:xfrm>
          <a:prstGeom prst="rect">
            <a:avLst/>
          </a:prstGeom>
        </p:spPr>
      </p:pic>
      <p:sp>
        <p:nvSpPr>
          <p:cNvPr id="3" name="文本框 2"/>
          <p:cNvSpPr txBox="1"/>
          <p:nvPr/>
        </p:nvSpPr>
        <p:spPr>
          <a:xfrm>
            <a:off x="5723890" y="771525"/>
            <a:ext cx="6291580" cy="5846445"/>
          </a:xfrm>
          <a:prstGeom prst="rect">
            <a:avLst/>
          </a:prstGeom>
          <a:noFill/>
        </p:spPr>
        <p:txBody>
          <a:bodyPr wrap="square" rtlCol="0">
            <a:spAutoFit/>
          </a:bodyPr>
          <a:p>
            <a:pPr algn="l"/>
            <a:r>
              <a:rPr kumimoji="1" lang="en-US" altLang="zh-CN" sz="2200" b="1" dirty="0" smtClean="0">
                <a:latin typeface="Times New Roman" panose="02020503050405090304" pitchFamily="18" charset="0"/>
                <a:cs typeface="Times New Roman" panose="02020503050405090304" pitchFamily="18" charset="0"/>
              </a:rPr>
              <a:t>Ethanol fermentation includes two reactions, a </a:t>
            </a:r>
            <a:r>
              <a:rPr kumimoji="1" lang="en-US" altLang="zh-CN" sz="2200" b="1" dirty="0" smtClean="0">
                <a:solidFill>
                  <a:srgbClr val="C00000"/>
                </a:solidFill>
                <a:latin typeface="Times New Roman" panose="02020503050405090304" pitchFamily="18" charset="0"/>
                <a:cs typeface="Times New Roman" panose="02020503050405090304" pitchFamily="18" charset="0"/>
              </a:rPr>
              <a:t>decarboxylation</a:t>
            </a:r>
            <a:r>
              <a:rPr kumimoji="1" lang="en-US" altLang="zh-CN" sz="2200" b="1" dirty="0" smtClean="0">
                <a:latin typeface="Times New Roman" panose="02020503050405090304" pitchFamily="18" charset="0"/>
                <a:cs typeface="Times New Roman" panose="02020503050405090304" pitchFamily="18" charset="0"/>
              </a:rPr>
              <a:t> step and a </a:t>
            </a:r>
            <a:r>
              <a:rPr kumimoji="1" lang="en-US" altLang="zh-CN" sz="2200" b="1" dirty="0" smtClean="0">
                <a:solidFill>
                  <a:srgbClr val="C00000"/>
                </a:solidFill>
                <a:latin typeface="Times New Roman" panose="02020503050405090304" pitchFamily="18" charset="0"/>
                <a:cs typeface="Times New Roman" panose="02020503050405090304" pitchFamily="18" charset="0"/>
              </a:rPr>
              <a:t>reduction</a:t>
            </a:r>
            <a:r>
              <a:rPr kumimoji="1" lang="en-US" altLang="zh-CN" sz="2200" b="1" dirty="0" smtClean="0">
                <a:latin typeface="Times New Roman" panose="02020503050405090304" pitchFamily="18" charset="0"/>
                <a:cs typeface="Times New Roman" panose="02020503050405090304" pitchFamily="18" charset="0"/>
              </a:rPr>
              <a:t> reaction.</a:t>
            </a:r>
            <a:endParaRPr kumimoji="1" lang="en-US" altLang="zh-CN" sz="2200" b="1" dirty="0" smtClean="0">
              <a:latin typeface="Times New Roman" panose="02020503050405090304" pitchFamily="18" charset="0"/>
              <a:cs typeface="Times New Roman" panose="02020503050405090304" pitchFamily="18" charset="0"/>
            </a:endParaRPr>
          </a:p>
          <a:p>
            <a:pPr algn="l"/>
            <a:endParaRPr kumimoji="1" lang="en-US" altLang="zh-CN" sz="2200" b="1" dirty="0" smtClean="0">
              <a:latin typeface="Times New Roman" panose="02020503050405090304" pitchFamily="18" charset="0"/>
              <a:cs typeface="Times New Roman" panose="02020503050405090304" pitchFamily="18" charset="0"/>
            </a:endParaRPr>
          </a:p>
          <a:p>
            <a:pPr algn="l"/>
            <a:r>
              <a:rPr kumimoji="1" lang="en-US" altLang="zh-CN" sz="2200" b="1" dirty="0" smtClean="0">
                <a:latin typeface="Times New Roman" panose="02020503050405090304" pitchFamily="18" charset="0"/>
                <a:cs typeface="Times New Roman" panose="02020503050405090304" pitchFamily="18" charset="0"/>
              </a:rPr>
              <a:t>The first step is a simple decarboxylation involcing no net oxidation of pyruvate catalyzed by pyruvate decarboxylase, generating acetaldehyde as well as releases a CO2. The enzyme is absent in vertebrate tissues and the organisms that carry lactate fermentation.</a:t>
            </a:r>
            <a:endParaRPr kumimoji="1" lang="en-US" altLang="zh-CN" sz="2200" b="1" dirty="0" smtClean="0">
              <a:latin typeface="Times New Roman" panose="02020503050405090304" pitchFamily="18" charset="0"/>
              <a:cs typeface="Times New Roman" panose="02020503050405090304" pitchFamily="18" charset="0"/>
            </a:endParaRPr>
          </a:p>
          <a:p>
            <a:pPr algn="l"/>
            <a:endParaRPr kumimoji="1" lang="en-US" altLang="zh-CN" sz="2200" b="1" dirty="0" smtClean="0">
              <a:latin typeface="Times New Roman" panose="02020503050405090304" pitchFamily="18" charset="0"/>
              <a:cs typeface="Times New Roman" panose="02020503050405090304" pitchFamily="18" charset="0"/>
            </a:endParaRPr>
          </a:p>
          <a:p>
            <a:pPr algn="l"/>
            <a:r>
              <a:rPr kumimoji="1" lang="en-US" altLang="zh-CN" sz="2200" b="1" dirty="0" smtClean="0">
                <a:latin typeface="Times New Roman" panose="02020503050405090304" pitchFamily="18" charset="0"/>
                <a:cs typeface="Times New Roman" panose="02020503050405090304" pitchFamily="18" charset="0"/>
              </a:rPr>
              <a:t>In the second step, the electrons of NADH is transferred to acetaldehyde to generate ethanol, catalyzed by alcohol dehydrogenase, which also exists in many organisms which do not carry ethanol fermentation but metabolize ethnol. However, in this organisms the reaction proceeds to the left.</a:t>
            </a:r>
            <a:endParaRPr kumimoji="1" lang="en-US" altLang="zh-CN" sz="2200" b="1" dirty="0" smtClean="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2"/>
          <a:stretch>
            <a:fillRect/>
          </a:stretch>
        </p:blipFill>
        <p:spPr>
          <a:xfrm>
            <a:off x="688340" y="2329180"/>
            <a:ext cx="4162425" cy="42887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3599230" y="-24384"/>
            <a:ext cx="499237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Pentose phosphate pathway</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8255" y="749300"/>
            <a:ext cx="5486400" cy="5359400"/>
          </a:xfrm>
          <a:prstGeom prst="rect">
            <a:avLst/>
          </a:prstGeom>
        </p:spPr>
      </p:pic>
      <p:sp>
        <p:nvSpPr>
          <p:cNvPr id="5" name="文本框 4"/>
          <p:cNvSpPr txBox="1"/>
          <p:nvPr/>
        </p:nvSpPr>
        <p:spPr>
          <a:xfrm>
            <a:off x="5380990" y="559435"/>
            <a:ext cx="6650355" cy="6247130"/>
          </a:xfrm>
          <a:prstGeom prst="rect">
            <a:avLst/>
          </a:prstGeom>
          <a:noFill/>
        </p:spPr>
        <p:txBody>
          <a:bodyPr wrap="square" rtlCol="0">
            <a:spAutoFit/>
          </a:bodyPr>
          <a:p>
            <a:pPr algn="l"/>
            <a:r>
              <a:rPr kumimoji="1" lang="en-US" altLang="zh-CN" sz="2000" b="1" dirty="0" smtClean="0">
                <a:latin typeface="Times New Roman" panose="02020503050405090304" pitchFamily="18" charset="0"/>
                <a:cs typeface="Times New Roman" panose="02020503050405090304" pitchFamily="18" charset="0"/>
              </a:rPr>
              <a:t>Pentose phosphate pathway is a fate of glucose-6-phosphate which gyields specialized products needed for cell growth.</a:t>
            </a:r>
            <a:endParaRPr kumimoji="1" lang="en-US" altLang="zh-CN" sz="2000" b="1" dirty="0" smtClean="0">
              <a:latin typeface="Times New Roman" panose="02020503050405090304" pitchFamily="18" charset="0"/>
              <a:cs typeface="Times New Roman" panose="02020503050405090304" pitchFamily="18" charset="0"/>
            </a:endParaRPr>
          </a:p>
          <a:p>
            <a:pPr algn="l"/>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Rapidly dividing cells, such as thosu of bone marrow, skin, and intestinal mucosa, and those of tumors, use pentose 5-phosphate to make RNA, DNA and coenzymes such as ATP, NADH.</a:t>
            </a:r>
            <a:endParaRPr kumimoji="1" lang="en-US" altLang="zh-CN" sz="2000" b="1" dirty="0" smtClean="0">
              <a:latin typeface="Times New Roman" panose="02020503050405090304" pitchFamily="18" charset="0"/>
              <a:cs typeface="Times New Roman" panose="02020503050405090304" pitchFamily="18" charset="0"/>
            </a:endParaRPr>
          </a:p>
          <a:p>
            <a:pPr algn="l"/>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NADPH generated in this pathway is needed for some other tissues for reductive biosynthesis or to counter the damaging effects of oxygen radicals.</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There're two different types of pentose occurring in nature, the oxidative one and the reductive one, the former exists in most animal tissues and the latter occurs in plant tissues and is crucial to the photosynthetic assimilation of CO2.</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Oxidative pentose phosphate pathway is divided into oxidative phase and nooxidative phase .</a:t>
            </a:r>
            <a:endParaRPr kumimoji="1" lang="en-US" altLang="zh-CN" sz="20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4609515" y="-24384"/>
            <a:ext cx="297180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phase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rcRect l="6562" r="1299" b="60204"/>
          <a:stretch>
            <a:fillRect/>
          </a:stretch>
        </p:blipFill>
        <p:spPr>
          <a:xfrm>
            <a:off x="-6985" y="1799590"/>
            <a:ext cx="2974340" cy="4349750"/>
          </a:xfrm>
          <a:prstGeom prst="rect">
            <a:avLst/>
          </a:prstGeom>
        </p:spPr>
      </p:pic>
      <p:pic>
        <p:nvPicPr>
          <p:cNvPr id="6" name="图片 5"/>
          <p:cNvPicPr>
            <a:picLocks noChangeAspect="1"/>
          </p:cNvPicPr>
          <p:nvPr/>
        </p:nvPicPr>
        <p:blipFill>
          <a:blip r:embed="rId1"/>
          <a:srcRect t="45102"/>
          <a:stretch>
            <a:fillRect/>
          </a:stretch>
        </p:blipFill>
        <p:spPr>
          <a:xfrm>
            <a:off x="3159760" y="783590"/>
            <a:ext cx="3194685" cy="5937885"/>
          </a:xfrm>
          <a:prstGeom prst="rect">
            <a:avLst/>
          </a:prstGeom>
        </p:spPr>
      </p:pic>
      <p:cxnSp>
        <p:nvCxnSpPr>
          <p:cNvPr id="7" name="直接箭头连接符 6"/>
          <p:cNvCxnSpPr/>
          <p:nvPr/>
        </p:nvCxnSpPr>
        <p:spPr>
          <a:xfrm flipV="1">
            <a:off x="2475230" y="1638300"/>
            <a:ext cx="1497965" cy="359219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475230" y="3354070"/>
            <a:ext cx="684530" cy="306705"/>
          </a:xfrm>
          <a:prstGeom prst="rect">
            <a:avLst/>
          </a:prstGeom>
          <a:noFill/>
        </p:spPr>
        <p:txBody>
          <a:bodyPr wrap="none" rtlCol="0">
            <a:spAutoFit/>
          </a:bodyPr>
          <a:p>
            <a:pPr algn="l"/>
            <a:r>
              <a:rPr kumimoji="1" lang="en-US" altLang="zh-CN" sz="1400" b="1" dirty="0" smtClean="0">
                <a:solidFill>
                  <a:srgbClr val="00B0F0"/>
                </a:solidFill>
                <a:latin typeface="+mn-ea"/>
                <a:cs typeface="+mn-ea"/>
              </a:rPr>
              <a:t>lactose</a:t>
            </a:r>
            <a:endParaRPr kumimoji="1" lang="en-US" altLang="zh-CN" sz="1400" b="1" dirty="0" smtClean="0">
              <a:solidFill>
                <a:srgbClr val="00B0F0"/>
              </a:solidFill>
              <a:latin typeface="+mn-ea"/>
              <a:cs typeface="+mn-ea"/>
            </a:endParaRPr>
          </a:p>
        </p:txBody>
      </p:sp>
      <p:sp>
        <p:nvSpPr>
          <p:cNvPr id="10" name="文本框 9"/>
          <p:cNvSpPr txBox="1"/>
          <p:nvPr/>
        </p:nvSpPr>
        <p:spPr>
          <a:xfrm>
            <a:off x="3159760" y="3506470"/>
            <a:ext cx="617220" cy="306705"/>
          </a:xfrm>
          <a:prstGeom prst="rect">
            <a:avLst/>
          </a:prstGeom>
          <a:noFill/>
        </p:spPr>
        <p:txBody>
          <a:bodyPr wrap="none" rtlCol="0">
            <a:spAutoFit/>
          </a:bodyPr>
          <a:p>
            <a:pPr algn="l"/>
            <a:r>
              <a:rPr kumimoji="1" lang="en-US" altLang="zh-CN" sz="1400" b="1" dirty="0" smtClean="0">
                <a:solidFill>
                  <a:schemeClr val="tx1"/>
                </a:solidFill>
                <a:latin typeface="+mn-ea"/>
                <a:cs typeface="+mn-ea"/>
              </a:rPr>
              <a:t>Mg2+</a:t>
            </a:r>
            <a:endParaRPr kumimoji="1" lang="en-US" altLang="zh-CN" sz="1400" b="1" dirty="0" smtClean="0">
              <a:solidFill>
                <a:schemeClr val="tx1"/>
              </a:solidFill>
              <a:latin typeface="+mn-ea"/>
              <a:cs typeface="+mn-ea"/>
            </a:endParaRPr>
          </a:p>
        </p:txBody>
      </p:sp>
      <p:pic>
        <p:nvPicPr>
          <p:cNvPr id="12" name="图片 11"/>
          <p:cNvPicPr>
            <a:picLocks noChangeAspect="1"/>
          </p:cNvPicPr>
          <p:nvPr/>
        </p:nvPicPr>
        <p:blipFill>
          <a:blip r:embed="rId2"/>
          <a:srcRect b="60008"/>
          <a:stretch>
            <a:fillRect/>
          </a:stretch>
        </p:blipFill>
        <p:spPr>
          <a:xfrm>
            <a:off x="5892800" y="2162175"/>
            <a:ext cx="6123305" cy="701040"/>
          </a:xfrm>
          <a:prstGeom prst="rect">
            <a:avLst/>
          </a:prstGeom>
        </p:spPr>
      </p:pic>
      <p:sp>
        <p:nvSpPr>
          <p:cNvPr id="13" name="文本框 12"/>
          <p:cNvSpPr txBox="1"/>
          <p:nvPr/>
        </p:nvSpPr>
        <p:spPr>
          <a:xfrm>
            <a:off x="6130290" y="4061460"/>
            <a:ext cx="5885815" cy="1938020"/>
          </a:xfrm>
          <a:prstGeom prst="rect">
            <a:avLst/>
          </a:prstGeom>
          <a:noFill/>
        </p:spPr>
        <p:txBody>
          <a:bodyPr wrap="square" rtlCol="0">
            <a:spAutoFit/>
          </a:bodyPr>
          <a:p>
            <a:pPr algn="l">
              <a:lnSpc>
                <a:spcPct val="150000"/>
              </a:lnSpc>
            </a:pPr>
            <a:r>
              <a:rPr kumimoji="1" lang="en-US" altLang="zh-CN" sz="2000" b="1" dirty="0" smtClean="0">
                <a:latin typeface="Times New Roman" panose="02020503050405090304" pitchFamily="18" charset="0"/>
                <a:cs typeface="Times New Roman" panose="02020503050405090304" pitchFamily="18" charset="0"/>
              </a:rPr>
              <a:t>The net result of the oxidative phase is the production of </a:t>
            </a:r>
            <a:r>
              <a:rPr kumimoji="1" lang="en-US" altLang="zh-CN" sz="2000" b="1" dirty="0" smtClean="0">
                <a:solidFill>
                  <a:srgbClr val="C00000"/>
                </a:solidFill>
                <a:latin typeface="Times New Roman" panose="02020503050405090304" pitchFamily="18" charset="0"/>
                <a:cs typeface="Times New Roman" panose="02020503050405090304" pitchFamily="18" charset="0"/>
              </a:rPr>
              <a:t>NADPH</a:t>
            </a:r>
            <a:r>
              <a:rPr kumimoji="1" lang="en-US" altLang="zh-CN" sz="2000" b="1" dirty="0" smtClean="0">
                <a:latin typeface="Times New Roman" panose="02020503050405090304" pitchFamily="18" charset="0"/>
                <a:cs typeface="Times New Roman" panose="02020503050405090304" pitchFamily="18" charset="0"/>
              </a:rPr>
              <a:t>, a reductant for biosynthetic reactions, and </a:t>
            </a:r>
            <a:r>
              <a:rPr kumimoji="1" lang="en-US" altLang="zh-CN" sz="2000" b="1" dirty="0" smtClean="0">
                <a:solidFill>
                  <a:srgbClr val="C00000"/>
                </a:solidFill>
                <a:latin typeface="Times New Roman" panose="02020503050405090304" pitchFamily="18" charset="0"/>
                <a:cs typeface="Times New Roman" panose="02020503050405090304" pitchFamily="18" charset="0"/>
              </a:rPr>
              <a:t>ribose 5-phosphate</a:t>
            </a:r>
            <a:r>
              <a:rPr kumimoji="1" lang="en-US" altLang="zh-CN" sz="2000" b="1" dirty="0" smtClean="0">
                <a:latin typeface="Times New Roman" panose="02020503050405090304" pitchFamily="18" charset="0"/>
                <a:cs typeface="Times New Roman" panose="02020503050405090304" pitchFamily="18" charset="0"/>
              </a:rPr>
              <a:t>, a precursor for nucleotide synthesis.</a:t>
            </a:r>
            <a:endParaRPr kumimoji="1" lang="en-US" altLang="zh-CN" sz="2000" b="1" dirty="0" smtClean="0">
              <a:latin typeface="Times New Roman" panose="02020503050405090304" pitchFamily="18" charset="0"/>
              <a:cs typeface="Times New Roman" panose="02020503050405090304" pitchFamily="18" charset="0"/>
            </a:endParaRPr>
          </a:p>
        </p:txBody>
      </p:sp>
      <p:sp>
        <p:nvSpPr>
          <p:cNvPr id="14" name="文本框 13"/>
          <p:cNvSpPr txBox="1"/>
          <p:nvPr/>
        </p:nvSpPr>
        <p:spPr>
          <a:xfrm>
            <a:off x="6354445" y="1177925"/>
            <a:ext cx="5355590" cy="460375"/>
          </a:xfrm>
          <a:prstGeom prst="rect">
            <a:avLst/>
          </a:prstGeom>
          <a:noFill/>
        </p:spPr>
        <p:txBody>
          <a:bodyPr wrap="none" rtlCol="0">
            <a:spAutoFit/>
          </a:bodyPr>
          <a:p>
            <a:pPr algn="l"/>
            <a:r>
              <a:rPr kumimoji="1" lang="en-US" altLang="zh-CN" sz="2400" b="1" dirty="0" smtClean="0">
                <a:latin typeface="Times New Roman" panose="02020503050405090304" pitchFamily="18" charset="0"/>
                <a:cs typeface="Times New Roman" panose="02020503050405090304" pitchFamily="18" charset="0"/>
              </a:rPr>
              <a:t>reaction equation of the oxidative phase</a:t>
            </a:r>
            <a:endParaRPr kumimoji="1" lang="en-US" altLang="zh-CN" sz="24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4304715" y="-24384"/>
            <a:ext cx="3581400"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Nonoxidative phase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rcRect l="1913" r="1777"/>
          <a:stretch>
            <a:fillRect/>
          </a:stretch>
        </p:blipFill>
        <p:spPr>
          <a:xfrm>
            <a:off x="1695450" y="644525"/>
            <a:ext cx="8801100" cy="3689985"/>
          </a:xfrm>
          <a:prstGeom prst="rect">
            <a:avLst/>
          </a:prstGeom>
        </p:spPr>
      </p:pic>
      <p:sp>
        <p:nvSpPr>
          <p:cNvPr id="7" name="文本框 6"/>
          <p:cNvSpPr txBox="1"/>
          <p:nvPr/>
        </p:nvSpPr>
        <p:spPr>
          <a:xfrm>
            <a:off x="309245" y="4495165"/>
            <a:ext cx="11571605" cy="2306955"/>
          </a:xfrm>
          <a:prstGeom prst="rect">
            <a:avLst/>
          </a:prstGeom>
          <a:noFill/>
        </p:spPr>
        <p:txBody>
          <a:bodyPr wrap="square" rtlCol="0">
            <a:spAutoFit/>
          </a:bodyPr>
          <a:p>
            <a:pPr algn="l"/>
            <a:r>
              <a:rPr kumimoji="1" lang="en-US" altLang="zh-CN" sz="2400" b="1" dirty="0" smtClean="0">
                <a:latin typeface="Times New Roman" panose="02020503050405090304" pitchFamily="18" charset="0"/>
                <a:cs typeface="Times New Roman" panose="02020503050405090304" pitchFamily="18" charset="0"/>
              </a:rPr>
              <a:t>In the rapidly dividing cells, ribulose is further converted to ribose for nucleic acid synthesis. In tissues that primarily needs NADPH, the pentose would go into the nonoxidative phase and is converted to six-carbon sugar phosphates after a series of rearrangements of the carbon skeletons.</a:t>
            </a:r>
            <a:endParaRPr kumimoji="1" lang="en-US" altLang="zh-CN" sz="2400" b="1" dirty="0" smtClean="0">
              <a:latin typeface="Times New Roman" panose="02020503050405090304" pitchFamily="18" charset="0"/>
              <a:cs typeface="Times New Roman" panose="02020503050405090304" pitchFamily="18" charset="0"/>
            </a:endParaRPr>
          </a:p>
          <a:p>
            <a:pPr algn="l"/>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Many different sugar of different carbon numbers is generated in this phase.</a:t>
            </a:r>
            <a:endParaRPr kumimoji="1" lang="en-US" altLang="zh-CN" sz="2400" b="1" dirty="0" smtClean="0">
              <a:latin typeface="Times New Roman" panose="02020503050405090304" pitchFamily="18" charset="0"/>
              <a:cs typeface="Times New Roman" panose="0202050305040509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pic>
        <p:nvPicPr>
          <p:cNvPr id="3" name="图片 2"/>
          <p:cNvPicPr>
            <a:picLocks noChangeAspect="1"/>
          </p:cNvPicPr>
          <p:nvPr/>
        </p:nvPicPr>
        <p:blipFill>
          <a:blip r:embed="rId1"/>
          <a:srcRect t="4669" b="2986"/>
          <a:stretch>
            <a:fillRect/>
          </a:stretch>
        </p:blipFill>
        <p:spPr>
          <a:xfrm>
            <a:off x="8354695" y="2781300"/>
            <a:ext cx="3720465" cy="4094480"/>
          </a:xfrm>
          <a:prstGeom prst="rect">
            <a:avLst/>
          </a:prstGeom>
        </p:spPr>
      </p:pic>
      <p:sp>
        <p:nvSpPr>
          <p:cNvPr id="4" name="文本框 3"/>
          <p:cNvSpPr txBox="1"/>
          <p:nvPr/>
        </p:nvSpPr>
        <p:spPr>
          <a:xfrm>
            <a:off x="2024495" y="24765"/>
            <a:ext cx="8141970" cy="583565"/>
          </a:xfrm>
          <a:prstGeom prst="rect">
            <a:avLst/>
          </a:prstGeom>
          <a:noFill/>
        </p:spPr>
        <p:txBody>
          <a:bodyPr wrap="none" rtlCol="0">
            <a:spAutoFit/>
          </a:bodyPr>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Regulation of muscle glycogen phosphorylase </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2"/>
          <a:stretch>
            <a:fillRect/>
          </a:stretch>
        </p:blipFill>
        <p:spPr>
          <a:xfrm>
            <a:off x="7620" y="608330"/>
            <a:ext cx="4048125" cy="6267450"/>
          </a:xfrm>
          <a:prstGeom prst="rect">
            <a:avLst/>
          </a:prstGeom>
        </p:spPr>
      </p:pic>
      <p:sp>
        <p:nvSpPr>
          <p:cNvPr id="6" name="文本框 5"/>
          <p:cNvSpPr txBox="1"/>
          <p:nvPr/>
        </p:nvSpPr>
        <p:spPr>
          <a:xfrm>
            <a:off x="4288155" y="608330"/>
            <a:ext cx="7787005" cy="2799715"/>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Glycogen phosphorylase in skeleten muscle exists in two forms: a form </a:t>
            </a:r>
            <a:r>
              <a:rPr kumimoji="1" lang="en-US" altLang="zh-CN" sz="2000" b="1" dirty="0" smtClean="0">
                <a:latin typeface="Times New Roman" panose="02020503050405090304" pitchFamily="18" charset="0"/>
                <a:cs typeface="Times New Roman" panose="02020503050405090304" pitchFamily="18" charset="0"/>
                <a:sym typeface="+mn-ea"/>
              </a:rPr>
              <a:t>(active)</a:t>
            </a:r>
            <a:r>
              <a:rPr kumimoji="1" lang="en-US" altLang="zh-CN" sz="2000" b="1" dirty="0" smtClean="0">
                <a:latin typeface="Times New Roman" panose="02020503050405090304" pitchFamily="18" charset="0"/>
                <a:cs typeface="Times New Roman" panose="02020503050405090304" pitchFamily="18" charset="0"/>
              </a:rPr>
              <a:t> and b form (less active)</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Elevated cAMP level in response to stimulation by epinephrine (in muscle) or by glucagon (in liver) stimulates PKA, which then phos-phorylates and activates phosphorylase b kinase to phosphrylate phosphorylase b and activates it</a:t>
            </a:r>
            <a:endParaRPr kumimoji="1" lang="en-US" altLang="zh-CN" b="1" dirty="0" smtClean="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smtClean="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smtClean="0">
              <a:latin typeface="Times New Roman" panose="02020503050405090304" pitchFamily="18" charset="0"/>
              <a:cs typeface="Times New Roman" panose="02020503050405090304" pitchFamily="18" charset="0"/>
            </a:endParaRPr>
          </a:p>
        </p:txBody>
      </p:sp>
      <p:sp>
        <p:nvSpPr>
          <p:cNvPr id="7" name="文本框 6"/>
          <p:cNvSpPr txBox="1"/>
          <p:nvPr/>
        </p:nvSpPr>
        <p:spPr>
          <a:xfrm>
            <a:off x="4154805" y="3255645"/>
            <a:ext cx="4455795" cy="2861310"/>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When muscle returns to rest, another enzyme, phosphory-lase a phosphotase removes the phosphate group in the phosphorylase a molecule and converts it to the b form, which is less active</a:t>
            </a: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smtClean="0">
                <a:latin typeface="Times New Roman" panose="02020503050405090304" pitchFamily="18" charset="0"/>
                <a:cs typeface="Times New Roman" panose="02020503050405090304" pitchFamily="18" charset="0"/>
              </a:rPr>
              <a:t>The machenism shown left is called enzyme cascade</a:t>
            </a:r>
            <a:endParaRPr kumimoji="1" lang="en-US" altLang="zh-CN" sz="2000" b="1" dirty="0" smtClean="0">
              <a:latin typeface="Times New Roman" panose="02020503050405090304" pitchFamily="18" charset="0"/>
              <a:cs typeface="Times New Roman" panose="02020503050405090304" pitchFamily="18" charset="0"/>
            </a:endParaRPr>
          </a:p>
        </p:txBody>
      </p:sp>
      <p:sp>
        <p:nvSpPr>
          <p:cNvPr id="35" name="操作按钮: 后退或上一个 34">
            <a:hlinkClick r:id="rId3" action="ppaction://hlinksldjump" highlightClick="1"/>
          </p:cNvPr>
          <p:cNvSpPr/>
          <p:nvPr/>
        </p:nvSpPr>
        <p:spPr>
          <a:xfrm>
            <a:off x="7573" y="625545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4" name="文本框 3"/>
          <p:cNvSpPr txBox="1"/>
          <p:nvPr/>
        </p:nvSpPr>
        <p:spPr>
          <a:xfrm>
            <a:off x="3214485" y="24130"/>
            <a:ext cx="5985510" cy="583565"/>
          </a:xfrm>
          <a:prstGeom prst="rect">
            <a:avLst/>
          </a:prstGeom>
          <a:noFill/>
        </p:spPr>
        <p:txBody>
          <a:bodyPr wrap="none" rtlCol="0">
            <a:spAutoFit/>
          </a:bodyPr>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Function of debranching enzyme </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pic>
        <p:nvPicPr>
          <p:cNvPr id="3" name="图片 2"/>
          <p:cNvPicPr>
            <a:picLocks noChangeAspect="1"/>
          </p:cNvPicPr>
          <p:nvPr/>
        </p:nvPicPr>
        <p:blipFill>
          <a:blip r:embed="rId1"/>
          <a:srcRect t="2398"/>
          <a:stretch>
            <a:fillRect/>
          </a:stretch>
        </p:blipFill>
        <p:spPr>
          <a:xfrm>
            <a:off x="7035165" y="607695"/>
            <a:ext cx="5212715" cy="5892165"/>
          </a:xfrm>
          <a:prstGeom prst="rect">
            <a:avLst/>
          </a:prstGeom>
        </p:spPr>
      </p:pic>
      <p:sp>
        <p:nvSpPr>
          <p:cNvPr id="5" name="文本框 4"/>
          <p:cNvSpPr txBox="1"/>
          <p:nvPr/>
        </p:nvSpPr>
        <p:spPr>
          <a:xfrm>
            <a:off x="0" y="607695"/>
            <a:ext cx="7685405" cy="5908040"/>
          </a:xfrm>
          <a:prstGeom prst="rect">
            <a:avLst/>
          </a:prstGeom>
          <a:noFill/>
        </p:spPr>
        <p:txBody>
          <a:bodyPr wrap="square" rtlCol="0">
            <a:spAutoFit/>
          </a:bodyPr>
          <a:p>
            <a:pPr algn="l"/>
            <a:r>
              <a:rPr kumimoji="1" lang="en-US" altLang="zh-CN" sz="2400" b="1" dirty="0" smtClean="0">
                <a:solidFill>
                  <a:srgbClr val="FF0000"/>
                </a:solidFill>
                <a:latin typeface="Times New Roman" panose="02020503050405090304" pitchFamily="18" charset="0"/>
                <a:cs typeface="Times New Roman" panose="02020503050405090304" pitchFamily="18" charset="0"/>
              </a:rPr>
              <a:t>Debranching enzyme</a:t>
            </a:r>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two acticities both essential to glycogen breakdown</a:t>
            </a:r>
            <a:endParaRPr kumimoji="1" lang="en-US" altLang="zh-CN" b="1" dirty="0" smtClean="0">
              <a:latin typeface="Times New Roman" panose="02020503050405090304" pitchFamily="18" charset="0"/>
              <a:cs typeface="Times New Roman" panose="02020503050405090304" pitchFamily="18" charset="0"/>
            </a:endParaRPr>
          </a:p>
          <a:p>
            <a:pPr algn="l"/>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solidFill>
                  <a:srgbClr val="7030A0"/>
                </a:solidFill>
                <a:latin typeface="Times New Roman" panose="02020503050405090304" pitchFamily="18" charset="0"/>
                <a:cs typeface="Times New Roman" panose="02020503050405090304" pitchFamily="18" charset="0"/>
              </a:rPr>
              <a:t>Tranferase activity</a:t>
            </a:r>
            <a:endParaRPr kumimoji="1" lang="en-US" altLang="zh-CN" sz="2400" b="1" dirty="0" smtClean="0">
              <a:latin typeface="Times New Roman" panose="02020503050405090304" pitchFamily="18" charset="0"/>
              <a:cs typeface="Times New Roman" panose="02020503050405090304" pitchFamily="18" charset="0"/>
            </a:endParaRPr>
          </a:p>
          <a:p>
            <a:pPr algn="l"/>
            <a:r>
              <a:rPr kumimoji="1" lang="en-US" altLang="zh-CN" sz="2400" b="1" dirty="0" smtClean="0">
                <a:latin typeface="Times New Roman" panose="02020503050405090304" pitchFamily="18" charset="0"/>
                <a:cs typeface="Times New Roman" panose="02020503050405090304" pitchFamily="18" charset="0"/>
              </a:rPr>
              <a:t>Glycogen phosphorylase stops functioning when reaching a point four residues away from a branching point, then the debranching enzyme shifts a block of three residues from the branch to a nearby non-reducing ends by ɑ1-4 linkage.</a:t>
            </a:r>
            <a:endParaRPr kumimoji="1" lang="en-US" altLang="zh-CN" b="1" dirty="0" smtClean="0">
              <a:latin typeface="Times New Roman" panose="02020503050405090304" pitchFamily="18" charset="0"/>
              <a:cs typeface="Times New Roman" panose="02020503050405090304" pitchFamily="18" charset="0"/>
            </a:endParaRPr>
          </a:p>
          <a:p>
            <a:pPr algn="l"/>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solidFill>
                  <a:srgbClr val="7030A0"/>
                </a:solidFill>
                <a:latin typeface="Times New Roman" panose="02020503050405090304" pitchFamily="18" charset="0"/>
                <a:cs typeface="Times New Roman" panose="02020503050405090304" pitchFamily="18" charset="0"/>
              </a:rPr>
              <a:t>Glycosidase activity</a:t>
            </a:r>
            <a:endParaRPr kumimoji="1" lang="en-US" altLang="zh-CN" sz="2400" b="1" dirty="0" smtClean="0">
              <a:solidFill>
                <a:srgbClr val="7030A0"/>
              </a:solidFill>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r>
              <a:rPr kumimoji="1" lang="en-US" altLang="zh-CN" sz="2400" b="1" dirty="0" smtClean="0">
                <a:latin typeface="Times New Roman" panose="02020503050405090304" pitchFamily="18" charset="0"/>
                <a:cs typeface="Times New Roman" panose="02020503050405090304" pitchFamily="18" charset="0"/>
              </a:rPr>
              <a:t>After removing the three residues, the enzyme</a:t>
            </a:r>
            <a:r>
              <a:rPr kumimoji="1" lang="en-US" altLang="zh-CN" sz="2400" b="1" dirty="0" smtClean="0">
                <a:latin typeface="Times New Roman" panose="02020503050405090304" pitchFamily="18" charset="0"/>
                <a:cs typeface="Times New Roman" panose="02020503050405090304" pitchFamily="18" charset="0"/>
                <a:sym typeface="+mn-ea"/>
              </a:rPr>
              <a:t> still remaining</a:t>
            </a:r>
            <a:r>
              <a:rPr kumimoji="1" lang="en-US" altLang="zh-CN" sz="2400" b="1" dirty="0" smtClean="0">
                <a:latin typeface="Times New Roman" panose="02020503050405090304" pitchFamily="18" charset="0"/>
                <a:cs typeface="Times New Roman" panose="02020503050405090304" pitchFamily="18" charset="0"/>
                <a:sym typeface="+mn-ea"/>
              </a:rPr>
              <a:t> at the branching point then released the single glucose residue as free glucose by hydrolysis, which attaches to the glycogen backbone by </a:t>
            </a:r>
            <a:r>
              <a:rPr kumimoji="1" lang="en-US" altLang="zh-CN" sz="2400" b="1" dirty="0" smtClean="0">
                <a:latin typeface="Times New Roman" panose="02020503050405090304" pitchFamily="18" charset="0"/>
                <a:cs typeface="Times New Roman" panose="02020503050405090304" pitchFamily="18" charset="0"/>
                <a:sym typeface="+mn-ea"/>
              </a:rPr>
              <a:t>ɑ1-6 linkage.</a:t>
            </a:r>
            <a:endParaRPr kumimoji="1" lang="en-US" altLang="zh-CN" b="1" dirty="0" smtClean="0">
              <a:latin typeface="Times New Roman" panose="02020503050405090304" pitchFamily="18" charset="0"/>
              <a:cs typeface="Times New Roman" panose="02020503050405090304" pitchFamily="18" charset="0"/>
            </a:endParaRPr>
          </a:p>
          <a:p>
            <a:pPr algn="l"/>
            <a:endParaRPr kumimoji="1" lang="en-US" altLang="zh-CN" b="1" dirty="0" smtClean="0">
              <a:latin typeface="Times New Roman" panose="02020503050405090304" pitchFamily="18" charset="0"/>
              <a:cs typeface="Times New Roman" panose="02020503050405090304" pitchFamily="18" charset="0"/>
            </a:endParaRPr>
          </a:p>
        </p:txBody>
      </p:sp>
      <p:sp>
        <p:nvSpPr>
          <p:cNvPr id="35" name="操作按钮: 后退或上一个 34">
            <a:hlinkClick r:id="rId2" action="ppaction://hlinksldjump" highlightClick="1"/>
          </p:cNvPr>
          <p:cNvSpPr/>
          <p:nvPr/>
        </p:nvSpPr>
        <p:spPr>
          <a:xfrm>
            <a:off x="-47" y="622878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4" name="文本框 3"/>
          <p:cNvSpPr txBox="1"/>
          <p:nvPr/>
        </p:nvSpPr>
        <p:spPr>
          <a:xfrm>
            <a:off x="2053070" y="24130"/>
            <a:ext cx="8401685" cy="583565"/>
          </a:xfrm>
          <a:prstGeom prst="rect">
            <a:avLst/>
          </a:prstGeom>
          <a:noFill/>
        </p:spPr>
        <p:txBody>
          <a:bodyPr wrap="none" rtlCol="0">
            <a:spAutoFit/>
          </a:bodyPr>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Catalyzing mechanism of phosphoglucomutase </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pic>
        <p:nvPicPr>
          <p:cNvPr id="3" name="图片 2"/>
          <p:cNvPicPr>
            <a:picLocks noChangeAspect="1"/>
          </p:cNvPicPr>
          <p:nvPr/>
        </p:nvPicPr>
        <p:blipFill>
          <a:blip r:embed="rId1"/>
          <a:srcRect l="3274" t="-199" r="1832" b="3905"/>
          <a:stretch>
            <a:fillRect/>
          </a:stretch>
        </p:blipFill>
        <p:spPr>
          <a:xfrm>
            <a:off x="103505" y="3209290"/>
            <a:ext cx="12035155" cy="3601085"/>
          </a:xfrm>
          <a:prstGeom prst="rect">
            <a:avLst/>
          </a:prstGeom>
        </p:spPr>
      </p:pic>
      <p:sp>
        <p:nvSpPr>
          <p:cNvPr id="5" name="文本框 4"/>
          <p:cNvSpPr txBox="1"/>
          <p:nvPr/>
        </p:nvSpPr>
        <p:spPr>
          <a:xfrm>
            <a:off x="414020" y="748665"/>
            <a:ext cx="11477625" cy="829945"/>
          </a:xfrm>
          <a:prstGeom prst="rect">
            <a:avLst/>
          </a:prstGeom>
          <a:noFill/>
        </p:spPr>
        <p:txBody>
          <a:bodyPr wrap="square" rtlCol="0">
            <a:spAutoFit/>
          </a:bodyPr>
          <a:p>
            <a:pPr algn="l"/>
            <a:r>
              <a:rPr kumimoji="1" lang="en-US" altLang="zh-CN" sz="2400" b="1" dirty="0" smtClean="0">
                <a:latin typeface="Times New Roman" panose="02020503050405090304" pitchFamily="18" charset="0"/>
                <a:cs typeface="Times New Roman" panose="02020503050405090304" pitchFamily="18" charset="0"/>
              </a:rPr>
              <a:t>In order to enter the glycolysis pathway, glucose-1-phosphate needs to be converted to glucose-6-phosphate, which is catalyzed by </a:t>
            </a:r>
            <a:r>
              <a:rPr kumimoji="1" lang="en-US" altLang="zh-CN" sz="2400" b="1" dirty="0" smtClean="0">
                <a:solidFill>
                  <a:srgbClr val="FF0000"/>
                </a:solidFill>
                <a:latin typeface="Times New Roman" panose="02020503050405090304" pitchFamily="18" charset="0"/>
                <a:cs typeface="Times New Roman" panose="02020503050405090304" pitchFamily="18" charset="0"/>
              </a:rPr>
              <a:t>phosphoglucomutase</a:t>
            </a:r>
            <a:r>
              <a:rPr kumimoji="1" lang="en-US" altLang="zh-CN" sz="2400" b="1" dirty="0" smtClean="0">
                <a:latin typeface="Times New Roman" panose="02020503050405090304" pitchFamily="18" charset="0"/>
                <a:cs typeface="Times New Roman" panose="02020503050405090304" pitchFamily="18" charset="0"/>
              </a:rPr>
              <a:t>.</a:t>
            </a:r>
            <a:endParaRPr kumimoji="1" lang="en-US" altLang="zh-CN" b="1" dirty="0" smtClean="0">
              <a:latin typeface="Times New Roman" panose="02020503050405090304" pitchFamily="18" charset="0"/>
              <a:cs typeface="Times New Roman" panose="02020503050405090304" pitchFamily="18" charset="0"/>
            </a:endParaRPr>
          </a:p>
        </p:txBody>
      </p:sp>
      <p:sp>
        <p:nvSpPr>
          <p:cNvPr id="6" name="文本框 5"/>
          <p:cNvSpPr txBox="1"/>
          <p:nvPr/>
        </p:nvSpPr>
        <p:spPr>
          <a:xfrm>
            <a:off x="1066800" y="1947545"/>
            <a:ext cx="4996815" cy="1014730"/>
          </a:xfrm>
          <a:prstGeom prst="rect">
            <a:avLst/>
          </a:prstGeom>
          <a:noFill/>
        </p:spPr>
        <p:txBody>
          <a:bodyPr wrap="square" rtlCol="0">
            <a:spAutoFit/>
          </a:bodyPr>
          <a:p>
            <a:pPr algn="l"/>
            <a:r>
              <a:rPr kumimoji="1" lang="en-US" altLang="zh-CN" sz="2000" b="1" dirty="0" smtClean="0">
                <a:latin typeface="Times New Roman" panose="02020503050405090304" pitchFamily="18" charset="0"/>
                <a:cs typeface="Times New Roman" panose="02020503050405090304" pitchFamily="18" charset="0"/>
              </a:rPr>
              <a:t>The enzyme donates a phosphate group at a Ser residue to C-6 of the substrate, forming a intermediate, glucose-1,6-bisphosphate.</a:t>
            </a:r>
            <a:endParaRPr kumimoji="1" lang="en-US" altLang="zh-CN" sz="2000" b="1" dirty="0" smtClean="0">
              <a:latin typeface="Times New Roman" panose="02020503050405090304" pitchFamily="18" charset="0"/>
              <a:cs typeface="Times New Roman" panose="02020503050405090304" pitchFamily="18" charset="0"/>
            </a:endParaRPr>
          </a:p>
        </p:txBody>
      </p:sp>
      <p:sp>
        <p:nvSpPr>
          <p:cNvPr id="8" name="文本框 7"/>
          <p:cNvSpPr txBox="1"/>
          <p:nvPr/>
        </p:nvSpPr>
        <p:spPr>
          <a:xfrm>
            <a:off x="6492240" y="2101850"/>
            <a:ext cx="5726430" cy="706755"/>
          </a:xfrm>
          <a:prstGeom prst="rect">
            <a:avLst/>
          </a:prstGeom>
          <a:noFill/>
        </p:spPr>
        <p:txBody>
          <a:bodyPr wrap="square" rtlCol="0">
            <a:spAutoFit/>
          </a:bodyPr>
          <a:p>
            <a:pPr algn="l"/>
            <a:r>
              <a:rPr kumimoji="1" lang="en-US" altLang="zh-CN" sz="2000" b="1" dirty="0" smtClean="0">
                <a:latin typeface="Times New Roman" panose="02020503050405090304" pitchFamily="18" charset="0"/>
                <a:cs typeface="Times New Roman" panose="02020503050405090304" pitchFamily="18" charset="0"/>
              </a:rPr>
              <a:t>The enzyme then receive the phosphate group at C-1 of the glucose, reforming the phosphoenzyme.</a:t>
            </a:r>
            <a:endParaRPr kumimoji="1" lang="en-US" altLang="zh-CN" sz="2000" b="1" dirty="0" smtClean="0">
              <a:latin typeface="Times New Roman" panose="02020503050405090304" pitchFamily="18" charset="0"/>
              <a:cs typeface="Times New Roman" panose="02020503050405090304" pitchFamily="18" charset="0"/>
            </a:endParaRPr>
          </a:p>
        </p:txBody>
      </p:sp>
      <p:sp>
        <p:nvSpPr>
          <p:cNvPr id="35" name="操作按钮: 后退或上一个 34">
            <a:hlinkClick r:id="rId2" action="ppaction://hlinksldjump" highlightClick="1"/>
          </p:cNvPr>
          <p:cNvSpPr/>
          <p:nvPr/>
        </p:nvSpPr>
        <p:spPr>
          <a:xfrm>
            <a:off x="30433" y="231083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4" name="文本框 3"/>
          <p:cNvSpPr txBox="1"/>
          <p:nvPr/>
        </p:nvSpPr>
        <p:spPr>
          <a:xfrm>
            <a:off x="3855835" y="36195"/>
            <a:ext cx="4281170" cy="583565"/>
          </a:xfrm>
          <a:prstGeom prst="rect">
            <a:avLst/>
          </a:prstGeom>
          <a:noFill/>
        </p:spPr>
        <p:txBody>
          <a:bodyPr wrap="none" rtlCol="0">
            <a:spAutoFit/>
          </a:bodyPr>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Glucose-6-phosphatase </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pic>
        <p:nvPicPr>
          <p:cNvPr id="57" name="图片 56"/>
          <p:cNvPicPr>
            <a:picLocks noChangeAspect="1"/>
          </p:cNvPicPr>
          <p:nvPr/>
        </p:nvPicPr>
        <p:blipFill>
          <a:blip r:embed="rId1"/>
          <a:srcRect l="7126" r="1494"/>
          <a:stretch>
            <a:fillRect/>
          </a:stretch>
        </p:blipFill>
        <p:spPr>
          <a:xfrm>
            <a:off x="5487035" y="2941955"/>
            <a:ext cx="6718300" cy="3779520"/>
          </a:xfrm>
          <a:prstGeom prst="rect">
            <a:avLst/>
          </a:prstGeom>
        </p:spPr>
      </p:pic>
      <p:sp>
        <p:nvSpPr>
          <p:cNvPr id="3" name="文本框 2"/>
          <p:cNvSpPr txBox="1"/>
          <p:nvPr/>
        </p:nvSpPr>
        <p:spPr>
          <a:xfrm>
            <a:off x="121920" y="619760"/>
            <a:ext cx="11749405" cy="1476375"/>
          </a:xfrm>
          <a:prstGeom prst="rect">
            <a:avLst/>
          </a:prstGeom>
          <a:noFill/>
        </p:spPr>
        <p:txBody>
          <a:bodyPr wrap="square" rtlCol="0">
            <a:spAutoFit/>
          </a:bodyPr>
          <a:p>
            <a:pPr marL="285750" indent="-285750" algn="l">
              <a:lnSpc>
                <a:spcPct val="150000"/>
              </a:lnSpc>
              <a:buFont typeface="Arial" panose="020B0604020202090204" pitchFamily="34" charset="0"/>
              <a:buChar char="•"/>
            </a:pPr>
            <a:r>
              <a:rPr kumimoji="1" lang="en-US" altLang="zh-CN" sz="2000" b="1" dirty="0" smtClean="0">
                <a:solidFill>
                  <a:srgbClr val="FF0000"/>
                </a:solidFill>
                <a:latin typeface="Times New Roman" panose="02020503050405090304" pitchFamily="18" charset="0"/>
                <a:cs typeface="Times New Roman" panose="02020503050405090304" pitchFamily="18" charset="0"/>
              </a:rPr>
              <a:t>Why glycogen stored in skeletal muscle can not replenish blood glucose?</a:t>
            </a:r>
            <a:endParaRPr kumimoji="1" lang="en-US" altLang="zh-CN" sz="2000" b="1" dirty="0" smtClean="0">
              <a:solidFill>
                <a:srgbClr val="FF0000"/>
              </a:solidFill>
              <a:latin typeface="Times New Roman" panose="02020503050405090304" pitchFamily="18" charset="0"/>
              <a:cs typeface="Times New Roman" panose="02020503050405090304" pitchFamily="18" charset="0"/>
            </a:endParaRPr>
          </a:p>
          <a:p>
            <a:pPr algn="l"/>
            <a:r>
              <a:rPr kumimoji="1" lang="en-US" altLang="zh-CN" sz="2000" b="1" dirty="0" smtClean="0">
                <a:latin typeface="Times New Roman" panose="02020503050405090304" pitchFamily="18" charset="0"/>
                <a:cs typeface="Times New Roman" panose="02020503050405090304" pitchFamily="18" charset="0"/>
              </a:rPr>
              <a:t>Glycogen stored in skeletal muscle and liver serves different purposes. The former serves as energy source only for muscle contraction, while the latter is aimed to regulate the blood glucose level while it drops.</a:t>
            </a:r>
            <a:endParaRPr kumimoji="1" lang="en-US" altLang="zh-CN" sz="2000" b="1" dirty="0" smtClean="0">
              <a:latin typeface="Times New Roman" panose="02020503050405090304" pitchFamily="18" charset="0"/>
              <a:cs typeface="Times New Roman" panose="02020503050405090304" pitchFamily="18" charset="0"/>
            </a:endParaRPr>
          </a:p>
          <a:p>
            <a:pPr algn="l"/>
            <a:r>
              <a:rPr kumimoji="1" lang="en-US" altLang="zh-CN" sz="2000" b="1" dirty="0" smtClean="0">
                <a:latin typeface="Times New Roman" panose="02020503050405090304" pitchFamily="18" charset="0"/>
                <a:cs typeface="Times New Roman" panose="02020503050405090304" pitchFamily="18" charset="0"/>
              </a:rPr>
              <a:t>As a result, only in liver cells glucose-6-phosphatase occurs and can</a:t>
            </a:r>
            <a:r>
              <a:rPr kumimoji="1" lang="en-US" altLang="zh-CN" sz="2000" b="1" dirty="0" smtClean="0">
                <a:latin typeface="Times New Roman" panose="02020503050405090304" pitchFamily="18" charset="0"/>
                <a:cs typeface="Times New Roman" panose="02020503050405090304" pitchFamily="18" charset="0"/>
                <a:sym typeface="+mn-ea"/>
              </a:rPr>
              <a:t> glycogen</a:t>
            </a:r>
            <a:r>
              <a:rPr kumimoji="1" lang="en-US" altLang="zh-CN" sz="2000" b="1" dirty="0" smtClean="0">
                <a:latin typeface="Times New Roman" panose="02020503050405090304" pitchFamily="18" charset="0"/>
                <a:cs typeface="Times New Roman" panose="02020503050405090304" pitchFamily="18" charset="0"/>
              </a:rPr>
              <a:t> replenish blood glucose.</a:t>
            </a:r>
            <a:endParaRPr kumimoji="1" lang="en-US" altLang="zh-CN" sz="2000" b="1" dirty="0" smtClean="0">
              <a:latin typeface="Times New Roman" panose="02020503050405090304" pitchFamily="18" charset="0"/>
              <a:cs typeface="Times New Roman" panose="02020503050405090304" pitchFamily="18" charset="0"/>
            </a:endParaRPr>
          </a:p>
        </p:txBody>
      </p:sp>
      <p:sp>
        <p:nvSpPr>
          <p:cNvPr id="5" name="文本框 4"/>
          <p:cNvSpPr txBox="1"/>
          <p:nvPr/>
        </p:nvSpPr>
        <p:spPr>
          <a:xfrm>
            <a:off x="18415" y="2321560"/>
            <a:ext cx="5468620" cy="4399915"/>
          </a:xfrm>
          <a:prstGeom prst="rect">
            <a:avLst/>
          </a:prstGeom>
          <a:noFill/>
        </p:spPr>
        <p:txBody>
          <a:bodyPr wrap="square" rtlCol="0">
            <a:spAutoFit/>
          </a:bodyPr>
          <a:p>
            <a:pPr marL="285750" indent="-285750" algn="l">
              <a:lnSpc>
                <a:spcPct val="150000"/>
              </a:lnSpc>
              <a:buFont typeface="Arial" panose="020B0604020202090204" pitchFamily="34" charset="0"/>
              <a:buChar char="•"/>
            </a:pPr>
            <a:r>
              <a:rPr kumimoji="1" lang="en-US" altLang="zh-CN" sz="2000" b="1" dirty="0" smtClean="0">
                <a:solidFill>
                  <a:srgbClr val="FF0000"/>
                </a:solidFill>
                <a:latin typeface="Times New Roman" panose="02020503050405090304" pitchFamily="18" charset="0"/>
                <a:cs typeface="Times New Roman" panose="02020503050405090304" pitchFamily="18" charset="0"/>
                <a:sym typeface="+mn-ea"/>
              </a:rPr>
              <a:t>Why in endoplasmic reticulum membrane?</a:t>
            </a:r>
            <a:endParaRPr kumimoji="1" lang="en-US" altLang="zh-CN" sz="2000" b="1" dirty="0" smtClean="0">
              <a:latin typeface="Times New Roman" panose="02020503050405090304" pitchFamily="18" charset="0"/>
              <a:cs typeface="Times New Roman" panose="02020503050405090304" pitchFamily="18" charset="0"/>
            </a:endParaRPr>
          </a:p>
          <a:p>
            <a:pPr algn="l"/>
            <a:r>
              <a:rPr kumimoji="1" lang="en-US" altLang="zh-CN" sz="2000" b="1" dirty="0" smtClean="0">
                <a:latin typeface="Times New Roman" panose="02020503050405090304" pitchFamily="18" charset="0"/>
                <a:cs typeface="Times New Roman" panose="02020503050405090304" pitchFamily="18" charset="0"/>
                <a:sym typeface="+mn-ea"/>
              </a:rPr>
              <a:t>Glucose-6-phosphatase is an integral membrane protein of the endoplasmic reticulum membrane. Having its hydrolase activity at the lumenal surface, the reaction is positioned inside ER, separated from its coordinated reaction in glycolysis, which efficiently avoids futile cycle.</a:t>
            </a:r>
            <a:endParaRPr kumimoji="1" lang="en-US" altLang="zh-CN" b="1" dirty="0" smtClean="0">
              <a:latin typeface="Times New Roman" panose="02020503050405090304" pitchFamily="18" charset="0"/>
              <a:cs typeface="Times New Roman" panose="02020503050405090304" pitchFamily="18" charset="0"/>
            </a:endParaRPr>
          </a:p>
          <a:p>
            <a:pPr algn="l"/>
            <a:endParaRPr kumimoji="1" lang="en-US" altLang="zh-CN" sz="2000" b="1" dirty="0" smtClean="0">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000" b="1" dirty="0" smtClean="0">
                <a:solidFill>
                  <a:srgbClr val="FF0000"/>
                </a:solidFill>
                <a:latin typeface="Times New Roman" panose="02020503050405090304" pitchFamily="18" charset="0"/>
                <a:cs typeface="Times New Roman" panose="02020503050405090304" pitchFamily="18" charset="0"/>
              </a:rPr>
              <a:t>Related metabolism deficiency</a:t>
            </a:r>
            <a:endParaRPr kumimoji="1" lang="en-US" altLang="zh-CN" sz="2000" b="1" dirty="0" smtClean="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r>
              <a:rPr kumimoji="1" lang="en-US" altLang="zh-CN" sz="2000" b="1" dirty="0" smtClean="0">
                <a:latin typeface="Times New Roman" panose="02020503050405090304" pitchFamily="18" charset="0"/>
                <a:cs typeface="Times New Roman" panose="02020503050405090304" pitchFamily="18" charset="0"/>
              </a:rPr>
              <a:t>Carrying such important function, genetic defects of this enzyme can cause serious metabolism deficiency, such as type Ia glycogen sotrage disease.</a:t>
            </a:r>
            <a:endParaRPr kumimoji="1" lang="en-US" altLang="zh-CN" sz="2000" b="1" dirty="0" smtClean="0">
              <a:latin typeface="Times New Roman" panose="02020503050405090304" pitchFamily="18" charset="0"/>
              <a:cs typeface="Times New Roman" panose="02020503050405090304" pitchFamily="18" charset="0"/>
            </a:endParaRPr>
          </a:p>
        </p:txBody>
      </p:sp>
      <p:sp>
        <p:nvSpPr>
          <p:cNvPr id="35" name="操作按钮: 后退或上一个 34">
            <a:hlinkClick r:id="rId2" action="ppaction://hlinksldjump" highlightClick="1"/>
          </p:cNvPr>
          <p:cNvSpPr/>
          <p:nvPr/>
        </p:nvSpPr>
        <p:spPr>
          <a:xfrm>
            <a:off x="18368" y="-56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圆角矩形 149"/>
          <p:cNvSpPr/>
          <p:nvPr/>
        </p:nvSpPr>
        <p:spPr>
          <a:xfrm>
            <a:off x="1012190" y="6240780"/>
            <a:ext cx="3068320" cy="460375"/>
          </a:xfrm>
          <a:prstGeom prst="roundRect">
            <a:avLst/>
          </a:prstGeom>
          <a:gradFill>
            <a:gsLst>
              <a:gs pos="50000">
                <a:srgbClr val="CCE8EA"/>
              </a:gs>
              <a:gs pos="0">
                <a:srgbClr val="DDF0F1"/>
              </a:gs>
              <a:gs pos="100000">
                <a:srgbClr val="BAE0E2"/>
              </a:gs>
            </a:gsLst>
            <a:lin scaled="1"/>
          </a:gradFill>
          <a:ln>
            <a:noFill/>
          </a:ln>
          <a:extLst>
            <a:ext uri="{909E8E84-426E-40DD-AFC4-6F175D3DCCD1}">
              <a14:hiddenFill xmlns:a14="http://schemas.microsoft.com/office/drawing/2010/main">
                <a:gradFill>
                  <a:gsLst>
                    <a:gs pos="50000">
                      <a:srgbClr val="CCE8EA"/>
                    </a:gs>
                    <a:gs pos="0">
                      <a:srgbClr val="DDF0F1"/>
                    </a:gs>
                    <a:gs pos="100000">
                      <a:srgbClr val="BAE0E2"/>
                    </a:gs>
                  </a:gsLst>
                  <a:lin scaled="1"/>
                </a:gradFill>
              </a14:hiddenFill>
            </a:ext>
          </a:extLst>
        </p:spPr>
        <p:style>
          <a:lnRef idx="3">
            <a:schemeClr val="lt1"/>
          </a:lnRef>
          <a:fillRef idx="1">
            <a:schemeClr val="accent3"/>
          </a:fillRef>
          <a:effectRef idx="1">
            <a:schemeClr val="accent3"/>
          </a:effectRef>
          <a:fontRef idx="minor">
            <a:schemeClr val="lt1"/>
          </a:fontRef>
        </p:style>
        <p:txBody>
          <a:bodyPr rtlCol="0" anchor="ctr"/>
          <a:p>
            <a:pPr algn="ctr"/>
            <a:endParaRPr lang="zh-CN" altLang="en-US"/>
          </a:p>
        </p:txBody>
      </p:sp>
      <p:sp>
        <p:nvSpPr>
          <p:cNvPr id="2" name="文本框 1"/>
          <p:cNvSpPr txBox="1"/>
          <p:nvPr/>
        </p:nvSpPr>
        <p:spPr>
          <a:xfrm>
            <a:off x="4601895" y="-24384"/>
            <a:ext cx="19443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Glycolysis</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sp>
        <p:nvSpPr>
          <p:cNvPr id="74" name="操作按钮: 后退或上一个 73">
            <a:hlinkClick r:id="rId1" action="ppaction://hlinksldjump" highlightClick="1"/>
          </p:cNvPr>
          <p:cNvSpPr/>
          <p:nvPr/>
        </p:nvSpPr>
        <p:spPr>
          <a:xfrm>
            <a:off x="-30288" y="623809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grpSp>
        <p:nvGrpSpPr>
          <p:cNvPr id="39" name="组合 38"/>
          <p:cNvGrpSpPr/>
          <p:nvPr/>
        </p:nvGrpSpPr>
        <p:grpSpPr>
          <a:xfrm>
            <a:off x="4483735" y="6083300"/>
            <a:ext cx="1943100" cy="774700"/>
            <a:chOff x="7438" y="9580"/>
            <a:chExt cx="3060" cy="1220"/>
          </a:xfrm>
        </p:grpSpPr>
        <p:pic>
          <p:nvPicPr>
            <p:cNvPr id="37" name="图片 36"/>
            <p:cNvPicPr>
              <a:picLocks noChangeAspect="1"/>
            </p:cNvPicPr>
            <p:nvPr/>
          </p:nvPicPr>
          <p:blipFill>
            <a:blip r:embed="rId2"/>
            <a:stretch>
              <a:fillRect/>
            </a:stretch>
          </p:blipFill>
          <p:spPr>
            <a:xfrm>
              <a:off x="7438" y="9580"/>
              <a:ext cx="3060" cy="1220"/>
            </a:xfrm>
            <a:prstGeom prst="rect">
              <a:avLst/>
            </a:prstGeom>
          </p:spPr>
        </p:pic>
        <p:pic>
          <p:nvPicPr>
            <p:cNvPr id="38" name="图片 37"/>
            <p:cNvPicPr>
              <a:picLocks noChangeAspect="1"/>
            </p:cNvPicPr>
            <p:nvPr/>
          </p:nvPicPr>
          <p:blipFill>
            <a:blip r:embed="rId3"/>
            <a:stretch>
              <a:fillRect/>
            </a:stretch>
          </p:blipFill>
          <p:spPr>
            <a:xfrm>
              <a:off x="7438" y="9580"/>
              <a:ext cx="740" cy="300"/>
            </a:xfrm>
            <a:prstGeom prst="rect">
              <a:avLst/>
            </a:prstGeom>
          </p:spPr>
        </p:pic>
      </p:grpSp>
      <p:pic>
        <p:nvPicPr>
          <p:cNvPr id="40" name="图片 39"/>
          <p:cNvPicPr>
            <a:picLocks noChangeAspect="1"/>
          </p:cNvPicPr>
          <p:nvPr/>
        </p:nvPicPr>
        <p:blipFill>
          <a:blip r:embed="rId4"/>
          <a:stretch>
            <a:fillRect/>
          </a:stretch>
        </p:blipFill>
        <p:spPr>
          <a:xfrm>
            <a:off x="9814560" y="6158865"/>
            <a:ext cx="2323465" cy="624205"/>
          </a:xfrm>
          <a:prstGeom prst="rect">
            <a:avLst/>
          </a:prstGeom>
        </p:spPr>
      </p:pic>
      <p:sp>
        <p:nvSpPr>
          <p:cNvPr id="45" name="文本框 44"/>
          <p:cNvSpPr txBox="1"/>
          <p:nvPr/>
        </p:nvSpPr>
        <p:spPr>
          <a:xfrm>
            <a:off x="9154795" y="5715000"/>
            <a:ext cx="2983230" cy="36830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dihydroxyacetone phosphate</a:t>
            </a:r>
            <a:endParaRPr kumimoji="1" lang="en-US" altLang="zh-CN" b="1" dirty="0" smtClean="0">
              <a:latin typeface="Times New Roman" panose="02020503050405090304" pitchFamily="18" charset="0"/>
              <a:cs typeface="Times New Roman" panose="02020503050405090304" pitchFamily="18" charset="0"/>
            </a:endParaRPr>
          </a:p>
        </p:txBody>
      </p:sp>
      <p:cxnSp>
        <p:nvCxnSpPr>
          <p:cNvPr id="48" name="曲线连接符 47"/>
          <p:cNvCxnSpPr>
            <a:stCxn id="13" idx="2"/>
            <a:endCxn id="19" idx="0"/>
          </p:cNvCxnSpPr>
          <p:nvPr/>
        </p:nvCxnSpPr>
        <p:spPr>
          <a:xfrm rot="5400000">
            <a:off x="7535545" y="966470"/>
            <a:ext cx="974090" cy="10160"/>
          </a:xfrm>
          <a:prstGeom prst="curvedConnector3">
            <a:avLst>
              <a:gd name="adj1" fmla="val 50000"/>
            </a:avLst>
          </a:prstGeom>
          <a:ln>
            <a:tailEnd type="arrow" w="med" len="med"/>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20" idx="2"/>
            <a:endCxn id="22" idx="0"/>
          </p:cNvCxnSpPr>
          <p:nvPr/>
        </p:nvCxnSpPr>
        <p:spPr>
          <a:xfrm flipH="1">
            <a:off x="8014335" y="3169920"/>
            <a:ext cx="2540" cy="11283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grpSp>
        <p:nvGrpSpPr>
          <p:cNvPr id="61" name="组合 60"/>
          <p:cNvGrpSpPr/>
          <p:nvPr/>
        </p:nvGrpSpPr>
        <p:grpSpPr>
          <a:xfrm>
            <a:off x="6762115" y="495935"/>
            <a:ext cx="1149350" cy="849630"/>
            <a:chOff x="10649" y="781"/>
            <a:chExt cx="1810" cy="1338"/>
          </a:xfrm>
        </p:grpSpPr>
        <p:sp>
          <p:nvSpPr>
            <p:cNvPr id="54" name="文本框 53"/>
            <p:cNvSpPr txBox="1"/>
            <p:nvPr/>
          </p:nvSpPr>
          <p:spPr>
            <a:xfrm>
              <a:off x="10649" y="781"/>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55" name="文本框 54"/>
            <p:cNvSpPr txBox="1"/>
            <p:nvPr/>
          </p:nvSpPr>
          <p:spPr>
            <a:xfrm>
              <a:off x="10649" y="1539"/>
              <a:ext cx="102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ADP</a:t>
              </a:r>
              <a:endParaRPr kumimoji="1" lang="en-US" altLang="zh-CN" b="1" dirty="0" smtClean="0">
                <a:latin typeface="Times New Roman" panose="02020503050405090304" pitchFamily="18" charset="0"/>
                <a:cs typeface="Times New Roman" panose="02020503050405090304" pitchFamily="18" charset="0"/>
              </a:endParaRPr>
            </a:p>
          </p:txBody>
        </p:sp>
        <p:sp>
          <p:nvSpPr>
            <p:cNvPr id="60" name="右弧形箭头 59"/>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62" name="组合 61"/>
          <p:cNvGrpSpPr/>
          <p:nvPr/>
        </p:nvGrpSpPr>
        <p:grpSpPr>
          <a:xfrm>
            <a:off x="6749415" y="3277235"/>
            <a:ext cx="1149350" cy="849630"/>
            <a:chOff x="10649" y="781"/>
            <a:chExt cx="1810" cy="1338"/>
          </a:xfrm>
        </p:grpSpPr>
        <p:sp>
          <p:nvSpPr>
            <p:cNvPr id="63" name="文本框 62"/>
            <p:cNvSpPr txBox="1"/>
            <p:nvPr/>
          </p:nvSpPr>
          <p:spPr>
            <a:xfrm>
              <a:off x="10649" y="781"/>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64" name="文本框 63"/>
            <p:cNvSpPr txBox="1"/>
            <p:nvPr/>
          </p:nvSpPr>
          <p:spPr>
            <a:xfrm>
              <a:off x="10649" y="1539"/>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65" name="右弧形箭头 64"/>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66" name="左右箭头 65"/>
          <p:cNvSpPr/>
          <p:nvPr/>
        </p:nvSpPr>
        <p:spPr>
          <a:xfrm>
            <a:off x="6607810" y="6460490"/>
            <a:ext cx="3082290" cy="39751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文本框 66">
            <a:hlinkClick r:id="rId5" tooltip="" action="ppaction://hlinksldjump"/>
          </p:cNvPr>
          <p:cNvSpPr txBox="1"/>
          <p:nvPr/>
        </p:nvSpPr>
        <p:spPr>
          <a:xfrm>
            <a:off x="8014335" y="768350"/>
            <a:ext cx="1262380" cy="368300"/>
          </a:xfrm>
          <a:prstGeom prst="rect">
            <a:avLst/>
          </a:prstGeom>
          <a:noFill/>
        </p:spPr>
        <p:txBody>
          <a:bodyPr wrap="non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hexokinase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68" name="文本框 67"/>
          <p:cNvSpPr txBox="1"/>
          <p:nvPr/>
        </p:nvSpPr>
        <p:spPr>
          <a:xfrm>
            <a:off x="8027670" y="1991360"/>
            <a:ext cx="1656080" cy="645160"/>
          </a:xfrm>
          <a:prstGeom prst="rect">
            <a:avLst/>
          </a:prstGeom>
          <a:noFill/>
        </p:spPr>
        <p:txBody>
          <a:bodyPr wrap="non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phosphohexose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isomerase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69" name="文本框 68">
            <a:hlinkClick r:id="rId6" tooltip="" action="ppaction://hlinksldjump"/>
          </p:cNvPr>
          <p:cNvSpPr txBox="1"/>
          <p:nvPr/>
        </p:nvSpPr>
        <p:spPr>
          <a:xfrm>
            <a:off x="8021320" y="3411220"/>
            <a:ext cx="1668780" cy="645160"/>
          </a:xfrm>
          <a:prstGeom prst="rect">
            <a:avLst/>
          </a:prstGeom>
          <a:noFill/>
        </p:spPr>
        <p:txBody>
          <a:bodyPr wrap="non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phospho</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-fructokinase-1</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70" name="文本框 69"/>
          <p:cNvSpPr txBox="1"/>
          <p:nvPr/>
        </p:nvSpPr>
        <p:spPr>
          <a:xfrm>
            <a:off x="7573645" y="5006975"/>
            <a:ext cx="970280" cy="368300"/>
          </a:xfrm>
          <a:prstGeom prst="rect">
            <a:avLst/>
          </a:prstGeom>
          <a:noFill/>
        </p:spPr>
        <p:txBody>
          <a:bodyPr wrap="non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aldolase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71" name="文本框 70">
            <a:hlinkClick r:id="rId7" tooltip="" action="ppaction://hlinksldjump"/>
          </p:cNvPr>
          <p:cNvSpPr txBox="1"/>
          <p:nvPr/>
        </p:nvSpPr>
        <p:spPr>
          <a:xfrm>
            <a:off x="6607810" y="6083300"/>
            <a:ext cx="2811780" cy="368300"/>
          </a:xfrm>
          <a:prstGeom prst="rect">
            <a:avLst/>
          </a:prstGeom>
          <a:noFill/>
        </p:spPr>
        <p:txBody>
          <a:bodyPr wrap="none" rtlCol="0">
            <a:spAutoFit/>
          </a:bodyPr>
          <a:p>
            <a:pPr algn="ctr"/>
            <a:r>
              <a:rPr kumimoji="1" lang="en-US" altLang="zh-CN" b="1" dirty="0" smtClean="0">
                <a:solidFill>
                  <a:srgbClr val="0070C0"/>
                </a:solidFill>
                <a:latin typeface="Times New Roman" panose="02020503050405090304" pitchFamily="18" charset="0"/>
                <a:cs typeface="Times New Roman" panose="02020503050405090304" pitchFamily="18" charset="0"/>
              </a:rPr>
              <a:t>triose phosphate isomerase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cxnSp>
        <p:nvCxnSpPr>
          <p:cNvPr id="72" name="直接箭头连接符 71"/>
          <p:cNvCxnSpPr>
            <a:stCxn id="44" idx="3"/>
            <a:endCxn id="45" idx="1"/>
          </p:cNvCxnSpPr>
          <p:nvPr/>
        </p:nvCxnSpPr>
        <p:spPr>
          <a:xfrm flipV="1">
            <a:off x="6918325" y="5899150"/>
            <a:ext cx="2236470" cy="63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7" name="直接箭头连接符 76"/>
          <p:cNvCxnSpPr>
            <a:stCxn id="19" idx="2"/>
            <a:endCxn id="20" idx="0"/>
          </p:cNvCxnSpPr>
          <p:nvPr/>
        </p:nvCxnSpPr>
        <p:spPr>
          <a:xfrm flipH="1">
            <a:off x="8016875" y="1826895"/>
            <a:ext cx="635" cy="97472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7" name="曲线连接符 86"/>
          <p:cNvCxnSpPr>
            <a:stCxn id="79" idx="0"/>
            <a:endCxn id="80" idx="2"/>
          </p:cNvCxnSpPr>
          <p:nvPr/>
        </p:nvCxnSpPr>
        <p:spPr>
          <a:xfrm rot="16200000">
            <a:off x="2968943" y="4145598"/>
            <a:ext cx="738505" cy="3175"/>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80" idx="0"/>
            <a:endCxn id="81" idx="2"/>
          </p:cNvCxnSpPr>
          <p:nvPr/>
        </p:nvCxnSpPr>
        <p:spPr>
          <a:xfrm flipV="1">
            <a:off x="3338195" y="268224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9" name="直接箭头连接符 88"/>
          <p:cNvCxnSpPr>
            <a:stCxn id="81" idx="0"/>
            <a:endCxn id="82" idx="2"/>
          </p:cNvCxnSpPr>
          <p:nvPr/>
        </p:nvCxnSpPr>
        <p:spPr>
          <a:xfrm flipV="1">
            <a:off x="3338195" y="158369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90" name="直接箭头连接符 89"/>
          <p:cNvCxnSpPr>
            <a:stCxn id="82" idx="0"/>
            <a:endCxn id="83" idx="2"/>
          </p:cNvCxnSpPr>
          <p:nvPr/>
        </p:nvCxnSpPr>
        <p:spPr>
          <a:xfrm flipV="1">
            <a:off x="3338195" y="48450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grpSp>
        <p:nvGrpSpPr>
          <p:cNvPr id="151" name="组合 150"/>
          <p:cNvGrpSpPr/>
          <p:nvPr/>
        </p:nvGrpSpPr>
        <p:grpSpPr>
          <a:xfrm>
            <a:off x="2068830" y="11430"/>
            <a:ext cx="9965055" cy="6072505"/>
            <a:chOff x="3258" y="18"/>
            <a:chExt cx="15693" cy="9563"/>
          </a:xfrm>
        </p:grpSpPr>
        <p:grpSp>
          <p:nvGrpSpPr>
            <p:cNvPr id="43" name="组合 42"/>
            <p:cNvGrpSpPr/>
            <p:nvPr/>
          </p:nvGrpSpPr>
          <p:grpSpPr>
            <a:xfrm>
              <a:off x="10549" y="18"/>
              <a:ext cx="8403" cy="8379"/>
              <a:chOff x="0" y="90"/>
              <a:chExt cx="8403" cy="8379"/>
            </a:xfrm>
          </p:grpSpPr>
          <p:sp>
            <p:nvSpPr>
              <p:cNvPr id="13" name="文本框 12"/>
              <p:cNvSpPr txBox="1"/>
              <p:nvPr/>
            </p:nvSpPr>
            <p:spPr>
              <a:xfrm>
                <a:off x="1378" y="255"/>
                <a:ext cx="1430"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glucose</a:t>
                </a:r>
                <a:endParaRPr kumimoji="1" lang="en-US" altLang="zh-CN" b="1" dirty="0" smtClean="0">
                  <a:latin typeface="Times New Roman" panose="02020503050405090304" pitchFamily="18" charset="0"/>
                  <a:cs typeface="Times New Roman" panose="02020503050405090304" pitchFamily="18" charset="0"/>
                </a:endParaRPr>
              </a:p>
            </p:txBody>
          </p:sp>
          <p:sp>
            <p:nvSpPr>
              <p:cNvPr id="19" name="文本框 18"/>
              <p:cNvSpPr txBox="1"/>
              <p:nvPr/>
            </p:nvSpPr>
            <p:spPr>
              <a:xfrm>
                <a:off x="346" y="2369"/>
                <a:ext cx="3462"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glucose-6-phosphate</a:t>
                </a:r>
                <a:endParaRPr kumimoji="1" lang="en-US" altLang="zh-CN" b="1" dirty="0" smtClean="0">
                  <a:latin typeface="Times New Roman" panose="02020503050405090304" pitchFamily="18" charset="0"/>
                  <a:cs typeface="Times New Roman" panose="02020503050405090304" pitchFamily="18" charset="0"/>
                </a:endParaRPr>
              </a:p>
            </p:txBody>
          </p:sp>
          <p:sp>
            <p:nvSpPr>
              <p:cNvPr id="20" name="文本框 19"/>
              <p:cNvSpPr txBox="1"/>
              <p:nvPr/>
            </p:nvSpPr>
            <p:spPr>
              <a:xfrm>
                <a:off x="284" y="4484"/>
                <a:ext cx="3584"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fructose-6-phosphate</a:t>
                </a:r>
                <a:endParaRPr kumimoji="1" lang="en-US" altLang="zh-CN" b="1" dirty="0" smtClean="0">
                  <a:latin typeface="Times New Roman" panose="02020503050405090304" pitchFamily="18" charset="0"/>
                  <a:cs typeface="Times New Roman" panose="02020503050405090304" pitchFamily="18" charset="0"/>
                </a:endParaRPr>
              </a:p>
            </p:txBody>
          </p:sp>
          <p:sp>
            <p:nvSpPr>
              <p:cNvPr id="22" name="文本框 21"/>
              <p:cNvSpPr txBox="1"/>
              <p:nvPr/>
            </p:nvSpPr>
            <p:spPr>
              <a:xfrm>
                <a:off x="0" y="6841"/>
                <a:ext cx="4143" cy="580"/>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froctose-1,6-biphosphate</a:t>
                </a:r>
                <a:endParaRPr kumimoji="1" lang="en-US" altLang="zh-CN" b="1" dirty="0" smtClean="0">
                  <a:latin typeface="Times New Roman" panose="02020503050405090304" pitchFamily="18" charset="0"/>
                  <a:cs typeface="Times New Roman" panose="02020503050405090304" pitchFamily="18" charset="0"/>
                </a:endParaRPr>
              </a:p>
            </p:txBody>
          </p:sp>
          <p:pic>
            <p:nvPicPr>
              <p:cNvPr id="23" name="图片 22"/>
              <p:cNvPicPr>
                <a:picLocks noChangeAspect="1"/>
              </p:cNvPicPr>
              <p:nvPr/>
            </p:nvPicPr>
            <p:blipFill>
              <a:blip r:embed="rId8"/>
              <a:stretch>
                <a:fillRect/>
              </a:stretch>
            </p:blipFill>
            <p:spPr>
              <a:xfrm>
                <a:off x="4966" y="2369"/>
                <a:ext cx="2052" cy="1654"/>
              </a:xfrm>
              <a:prstGeom prst="rect">
                <a:avLst/>
              </a:prstGeom>
            </p:spPr>
          </p:pic>
          <p:grpSp>
            <p:nvGrpSpPr>
              <p:cNvPr id="31" name="组合 30"/>
              <p:cNvGrpSpPr/>
              <p:nvPr/>
            </p:nvGrpSpPr>
            <p:grpSpPr>
              <a:xfrm>
                <a:off x="4361" y="4224"/>
                <a:ext cx="3422" cy="1767"/>
                <a:chOff x="4557" y="4202"/>
                <a:chExt cx="4781" cy="2492"/>
              </a:xfrm>
            </p:grpSpPr>
            <p:grpSp>
              <p:nvGrpSpPr>
                <p:cNvPr id="30" name="组合 29"/>
                <p:cNvGrpSpPr/>
                <p:nvPr/>
              </p:nvGrpSpPr>
              <p:grpSpPr>
                <a:xfrm>
                  <a:off x="4812" y="4479"/>
                  <a:ext cx="4526" cy="2215"/>
                  <a:chOff x="4812" y="4479"/>
                  <a:chExt cx="4526" cy="2215"/>
                </a:xfrm>
              </p:grpSpPr>
              <p:pic>
                <p:nvPicPr>
                  <p:cNvPr id="26" name="图片 25"/>
                  <p:cNvPicPr>
                    <a:picLocks noChangeAspect="1"/>
                  </p:cNvPicPr>
                  <p:nvPr/>
                </p:nvPicPr>
                <p:blipFill>
                  <a:blip r:embed="rId9"/>
                  <a:stretch>
                    <a:fillRect/>
                  </a:stretch>
                </p:blipFill>
                <p:spPr>
                  <a:xfrm>
                    <a:off x="4812" y="4479"/>
                    <a:ext cx="4526" cy="2215"/>
                  </a:xfrm>
                  <a:prstGeom prst="rect">
                    <a:avLst/>
                  </a:prstGeom>
                </p:spPr>
              </p:pic>
              <p:sp>
                <p:nvSpPr>
                  <p:cNvPr id="28" name="矩形 2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sp>
              <p:nvSpPr>
                <p:cNvPr id="29" name="矩形 2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grpSp>
            <p:nvGrpSpPr>
              <p:cNvPr id="36" name="组合 35"/>
              <p:cNvGrpSpPr/>
              <p:nvPr/>
            </p:nvGrpSpPr>
            <p:grpSpPr>
              <a:xfrm>
                <a:off x="4116" y="6628"/>
                <a:ext cx="4287" cy="1841"/>
                <a:chOff x="4116" y="6628"/>
                <a:chExt cx="4287" cy="1841"/>
              </a:xfrm>
            </p:grpSpPr>
            <p:pic>
              <p:nvPicPr>
                <p:cNvPr id="32" name="图片 31"/>
                <p:cNvPicPr>
                  <a:picLocks noChangeAspect="1"/>
                </p:cNvPicPr>
                <p:nvPr/>
              </p:nvPicPr>
              <p:blipFill>
                <a:blip r:embed="rId10"/>
                <a:stretch>
                  <a:fillRect/>
                </a:stretch>
              </p:blipFill>
              <p:spPr>
                <a:xfrm>
                  <a:off x="4143" y="6628"/>
                  <a:ext cx="4260" cy="1840"/>
                </a:xfrm>
                <a:prstGeom prst="rect">
                  <a:avLst/>
                </a:prstGeom>
              </p:spPr>
            </p:pic>
            <p:pic>
              <p:nvPicPr>
                <p:cNvPr id="33" name="图片 32"/>
                <p:cNvPicPr>
                  <a:picLocks noChangeAspect="1"/>
                </p:cNvPicPr>
                <p:nvPr/>
              </p:nvPicPr>
              <p:blipFill>
                <a:blip r:embed="rId11"/>
                <a:stretch>
                  <a:fillRect/>
                </a:stretch>
              </p:blipFill>
              <p:spPr>
                <a:xfrm flipV="1">
                  <a:off x="6807" y="7935"/>
                  <a:ext cx="1341" cy="534"/>
                </a:xfrm>
                <a:prstGeom prst="rect">
                  <a:avLst/>
                </a:prstGeom>
              </p:spPr>
            </p:pic>
            <p:pic>
              <p:nvPicPr>
                <p:cNvPr id="34" name="图片 33"/>
                <p:cNvPicPr>
                  <a:picLocks noChangeAspect="1"/>
                </p:cNvPicPr>
                <p:nvPr/>
              </p:nvPicPr>
              <p:blipFill>
                <a:blip r:embed="rId12"/>
                <a:stretch>
                  <a:fillRect/>
                </a:stretch>
              </p:blipFill>
              <p:spPr>
                <a:xfrm>
                  <a:off x="4116" y="7909"/>
                  <a:ext cx="1378" cy="560"/>
                </a:xfrm>
                <a:prstGeom prst="rect">
                  <a:avLst/>
                </a:prstGeom>
              </p:spPr>
            </p:pic>
            <p:pic>
              <p:nvPicPr>
                <p:cNvPr id="35" name="图片 34"/>
                <p:cNvPicPr>
                  <a:picLocks noChangeAspect="1"/>
                </p:cNvPicPr>
                <p:nvPr/>
              </p:nvPicPr>
              <p:blipFill>
                <a:blip r:embed="rId12"/>
                <a:stretch>
                  <a:fillRect/>
                </a:stretch>
              </p:blipFill>
              <p:spPr>
                <a:xfrm>
                  <a:off x="4143" y="6628"/>
                  <a:ext cx="823" cy="213"/>
                </a:xfrm>
                <a:prstGeom prst="rect">
                  <a:avLst/>
                </a:prstGeom>
              </p:spPr>
            </p:pic>
          </p:grpSp>
          <p:pic>
            <p:nvPicPr>
              <p:cNvPr id="42" name="图片 41"/>
              <p:cNvPicPr>
                <a:picLocks noChangeAspect="1"/>
              </p:cNvPicPr>
              <p:nvPr/>
            </p:nvPicPr>
            <p:blipFill>
              <a:blip r:embed="rId13"/>
              <a:stretch>
                <a:fillRect/>
              </a:stretch>
            </p:blipFill>
            <p:spPr>
              <a:xfrm>
                <a:off x="5037" y="90"/>
                <a:ext cx="1910" cy="1863"/>
              </a:xfrm>
              <a:prstGeom prst="rect">
                <a:avLst/>
              </a:prstGeom>
            </p:spPr>
          </p:pic>
        </p:grpSp>
        <p:sp>
          <p:nvSpPr>
            <p:cNvPr id="44" name="文本框 43"/>
            <p:cNvSpPr txBox="1"/>
            <p:nvPr/>
          </p:nvSpPr>
          <p:spPr>
            <a:xfrm>
              <a:off x="6157" y="9001"/>
              <a:ext cx="4738" cy="580"/>
            </a:xfrm>
            <a:prstGeom prst="rect">
              <a:avLst/>
            </a:prstGeom>
            <a:noFill/>
          </p:spPr>
          <p:txBody>
            <a:bodyPr wrap="none" rtlCol="0">
              <a:spAutoFit/>
            </a:bodyPr>
            <a:p>
              <a:pPr algn="l"/>
              <a:r>
                <a:rPr kumimoji="1" lang="en-US" altLang="zh-CN" b="1" dirty="0" smtClean="0">
                  <a:latin typeface="Times New Roman" panose="02020503050405090304" pitchFamily="18" charset="0"/>
                  <a:cs typeface="Times New Roman" panose="02020503050405090304" pitchFamily="18" charset="0"/>
                </a:rPr>
                <a:t>glyceraledehyde 3-phosphate</a:t>
              </a:r>
              <a:endParaRPr kumimoji="1" lang="en-US" altLang="zh-CN" b="1" dirty="0" smtClean="0">
                <a:latin typeface="Times New Roman" panose="02020503050405090304" pitchFamily="18" charset="0"/>
                <a:cs typeface="Times New Roman" panose="02020503050405090304" pitchFamily="18" charset="0"/>
              </a:endParaRPr>
            </a:p>
          </p:txBody>
        </p:sp>
        <p:cxnSp>
          <p:nvCxnSpPr>
            <p:cNvPr id="53" name="曲线连接符 52"/>
            <p:cNvCxnSpPr>
              <a:stCxn id="22" idx="2"/>
              <a:endCxn id="45" idx="0"/>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6" name="曲线连接符 75"/>
            <p:cNvCxnSpPr>
              <a:stCxn id="22" idx="2"/>
              <a:endCxn id="44"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6" name="曲线连接符 85"/>
            <p:cNvCxnSpPr>
              <a:stCxn id="44" idx="1"/>
              <a:endCxn id="79"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11" name="组合 110"/>
            <p:cNvGrpSpPr/>
            <p:nvPr/>
          </p:nvGrpSpPr>
          <p:grpSpPr>
            <a:xfrm>
              <a:off x="3258" y="183"/>
              <a:ext cx="4196" cy="7507"/>
              <a:chOff x="2295" y="183"/>
              <a:chExt cx="4196" cy="7507"/>
            </a:xfrm>
          </p:grpSpPr>
          <p:grpSp>
            <p:nvGrpSpPr>
              <p:cNvPr id="84" name="组合 83"/>
              <p:cNvGrpSpPr/>
              <p:nvPr/>
            </p:nvGrpSpPr>
            <p:grpSpPr>
              <a:xfrm>
                <a:off x="2295" y="183"/>
                <a:ext cx="3998" cy="7507"/>
                <a:chOff x="2276" y="959"/>
                <a:chExt cx="3998" cy="6925"/>
              </a:xfrm>
            </p:grpSpPr>
            <p:sp>
              <p:nvSpPr>
                <p:cNvPr id="79" name="文本框 78"/>
                <p:cNvSpPr txBox="1"/>
                <p:nvPr/>
              </p:nvSpPr>
              <p:spPr>
                <a:xfrm>
                  <a:off x="2276" y="7349"/>
                  <a:ext cx="399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1,3-bisphosphoglycerate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0" name="文本框 79"/>
                <p:cNvSpPr txBox="1"/>
                <p:nvPr/>
              </p:nvSpPr>
              <p:spPr>
                <a:xfrm>
                  <a:off x="2631" y="5741"/>
                  <a:ext cx="328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3-phosphoglycerate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1" name="文本框 80"/>
                <p:cNvSpPr txBox="1"/>
                <p:nvPr/>
              </p:nvSpPr>
              <p:spPr>
                <a:xfrm>
                  <a:off x="2631" y="4152"/>
                  <a:ext cx="328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2-phosphoglycerate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2" name="文本框 81"/>
                <p:cNvSpPr txBox="1"/>
                <p:nvPr/>
              </p:nvSpPr>
              <p:spPr>
                <a:xfrm>
                  <a:off x="2471" y="2556"/>
                  <a:ext cx="360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phosphoenolpyruvate</a:t>
                  </a:r>
                  <a:endParaRPr kumimoji="1" lang="en-US" altLang="zh-CN" b="1" dirty="0" smtClean="0">
                    <a:latin typeface="Times New Roman" panose="02020503050405090304" pitchFamily="18" charset="0"/>
                    <a:cs typeface="Times New Roman" panose="02020503050405090304" pitchFamily="18" charset="0"/>
                  </a:endParaRPr>
                </a:p>
              </p:txBody>
            </p:sp>
            <p:sp>
              <p:nvSpPr>
                <p:cNvPr id="83" name="文本框 82"/>
                <p:cNvSpPr txBox="1"/>
                <p:nvPr/>
              </p:nvSpPr>
              <p:spPr>
                <a:xfrm>
                  <a:off x="3441" y="959"/>
                  <a:ext cx="1668" cy="535"/>
                </a:xfrm>
                <a:prstGeom prst="rect">
                  <a:avLst/>
                </a:prstGeom>
                <a:noFill/>
              </p:spPr>
              <p:txBody>
                <a:bodyPr wrap="square" rtlCol="0">
                  <a:spAutoFit/>
                </a:bodyPr>
                <a:p>
                  <a:pPr algn="l"/>
                  <a:r>
                    <a:rPr kumimoji="1" lang="en-US" altLang="zh-CN" b="1" dirty="0" smtClean="0">
                      <a:latin typeface="Times New Roman" panose="02020503050405090304" pitchFamily="18" charset="0"/>
                      <a:cs typeface="Times New Roman" panose="02020503050405090304" pitchFamily="18" charset="0"/>
                    </a:rPr>
                    <a:t>pyruvate</a:t>
                  </a:r>
                  <a:endParaRPr kumimoji="1" lang="en-US" altLang="zh-CN" b="1" dirty="0" smtClean="0">
                    <a:latin typeface="Times New Roman" panose="02020503050405090304" pitchFamily="18" charset="0"/>
                    <a:cs typeface="Times New Roman" panose="02020503050405090304" pitchFamily="18" charset="0"/>
                  </a:endParaRPr>
                </a:p>
              </p:txBody>
            </p:sp>
          </p:grpSp>
          <p:sp>
            <p:nvSpPr>
              <p:cNvPr id="91" name="左弧形箭头 90"/>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2" name="左弧形箭头 91"/>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4" name="文本框 93"/>
              <p:cNvSpPr txBox="1"/>
              <p:nvPr/>
            </p:nvSpPr>
            <p:spPr>
              <a:xfrm>
                <a:off x="5458" y="785"/>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95" name="文本框 94"/>
              <p:cNvSpPr txBox="1"/>
              <p:nvPr/>
            </p:nvSpPr>
            <p:spPr>
              <a:xfrm>
                <a:off x="5463" y="1365"/>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sp>
            <p:nvSpPr>
              <p:cNvPr id="96" name="文本框 95"/>
              <p:cNvSpPr txBox="1"/>
              <p:nvPr/>
            </p:nvSpPr>
            <p:spPr>
              <a:xfrm>
                <a:off x="5458" y="5950"/>
                <a:ext cx="1008" cy="580"/>
              </a:xfrm>
              <a:prstGeom prst="rect">
                <a:avLst/>
              </a:prstGeom>
              <a:noFill/>
            </p:spPr>
            <p:txBody>
              <a:bodyPr wrap="none" rtlCol="0">
                <a:spAutoFit/>
              </a:bodyPr>
              <a:p>
                <a:pPr algn="l"/>
                <a:r>
                  <a:rPr kumimoji="1" lang="en-US" altLang="zh-CN" b="1" dirty="0" smtClean="0">
                    <a:solidFill>
                      <a:srgbClr val="C00000"/>
                    </a:solidFill>
                    <a:latin typeface="Times New Roman" panose="02020503050405090304" pitchFamily="18" charset="0"/>
                    <a:cs typeface="Times New Roman" panose="02020503050405090304" pitchFamily="18" charset="0"/>
                  </a:rPr>
                  <a:t>ATP</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97" name="文本框 96"/>
              <p:cNvSpPr txBox="1"/>
              <p:nvPr/>
            </p:nvSpPr>
            <p:spPr>
              <a:xfrm>
                <a:off x="5438" y="6713"/>
                <a:ext cx="1028"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ADP</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grpSp>
        <p:grpSp>
          <p:nvGrpSpPr>
            <p:cNvPr id="102" name="组合 101"/>
            <p:cNvGrpSpPr/>
            <p:nvPr/>
          </p:nvGrpSpPr>
          <p:grpSpPr>
            <a:xfrm>
              <a:off x="5685" y="7689"/>
              <a:ext cx="3319" cy="1402"/>
              <a:chOff x="6177" y="7245"/>
              <a:chExt cx="3319" cy="1402"/>
            </a:xfrm>
          </p:grpSpPr>
          <p:sp>
            <p:nvSpPr>
              <p:cNvPr id="93" name="左弧形箭头 92"/>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9" name="文本框 98"/>
              <p:cNvSpPr txBox="1"/>
              <p:nvPr/>
            </p:nvSpPr>
            <p:spPr>
              <a:xfrm>
                <a:off x="7393" y="7245"/>
                <a:ext cx="2103" cy="580"/>
              </a:xfrm>
              <a:prstGeom prst="rect">
                <a:avLst/>
              </a:prstGeom>
              <a:noFill/>
            </p:spPr>
            <p:txBody>
              <a:bodyPr wrap="none" rtlCol="0">
                <a:spAutoFit/>
              </a:bodyPr>
              <a:p>
                <a:pPr algn="ctr"/>
                <a:r>
                  <a:rPr kumimoji="1" lang="en-US" altLang="zh-CN" b="1" dirty="0" smtClean="0">
                    <a:solidFill>
                      <a:srgbClr val="C00000"/>
                    </a:solidFill>
                    <a:latin typeface="Times New Roman" panose="02020503050405090304" pitchFamily="18" charset="0"/>
                    <a:cs typeface="Times New Roman" panose="02020503050405090304" pitchFamily="18" charset="0"/>
                  </a:rPr>
                  <a:t>NADH   H+</a:t>
                </a:r>
                <a:endParaRPr kumimoji="1" lang="en-US" altLang="zh-CN" b="1" dirty="0" smtClean="0">
                  <a:solidFill>
                    <a:srgbClr val="C00000"/>
                  </a:solidFill>
                  <a:latin typeface="Times New Roman" panose="02020503050405090304" pitchFamily="18" charset="0"/>
                  <a:cs typeface="Times New Roman" panose="02020503050405090304" pitchFamily="18" charset="0"/>
                </a:endParaRPr>
              </a:p>
            </p:txBody>
          </p:sp>
          <p:sp>
            <p:nvSpPr>
              <p:cNvPr id="100" name="文本框 99"/>
              <p:cNvSpPr txBox="1"/>
              <p:nvPr/>
            </p:nvSpPr>
            <p:spPr>
              <a:xfrm>
                <a:off x="7453" y="8021"/>
                <a:ext cx="1273" cy="580"/>
              </a:xfrm>
              <a:prstGeom prst="rect">
                <a:avLst/>
              </a:prstGeom>
              <a:noFill/>
            </p:spPr>
            <p:txBody>
              <a:bodyPr wrap="none" rtlCol="0">
                <a:spAutoFit/>
              </a:bodyPr>
              <a:p>
                <a:pPr algn="l"/>
                <a:r>
                  <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rPr>
                  <a:t>NAD+</a:t>
                </a:r>
                <a:endParaRPr kumimoji="1" lang="en-US" altLang="zh-CN" b="1" dirty="0" smtClean="0">
                  <a:solidFill>
                    <a:schemeClr val="accent6">
                      <a:lumMod val="50000"/>
                    </a:schemeClr>
                  </a:solidFill>
                  <a:latin typeface="Times New Roman" panose="02020503050405090304" pitchFamily="18" charset="0"/>
                  <a:cs typeface="Times New Roman" panose="02020503050405090304" pitchFamily="18" charset="0"/>
                </a:endParaRPr>
              </a:p>
            </p:txBody>
          </p:sp>
        </p:grpSp>
      </p:grpSp>
      <p:pic>
        <p:nvPicPr>
          <p:cNvPr id="110" name="图片 109"/>
          <p:cNvPicPr>
            <a:picLocks noChangeAspect="1"/>
          </p:cNvPicPr>
          <p:nvPr/>
        </p:nvPicPr>
        <p:blipFill>
          <a:blip r:embed="rId14">
            <a:lum contrast="42000"/>
          </a:blip>
          <a:stretch>
            <a:fillRect/>
          </a:stretch>
        </p:blipFill>
        <p:spPr>
          <a:xfrm>
            <a:off x="100330" y="4297680"/>
            <a:ext cx="1996440" cy="709295"/>
          </a:xfrm>
          <a:prstGeom prst="rect">
            <a:avLst/>
          </a:prstGeom>
        </p:spPr>
      </p:pic>
      <p:pic>
        <p:nvPicPr>
          <p:cNvPr id="112" name="图片 111"/>
          <p:cNvPicPr>
            <a:picLocks noChangeAspect="1"/>
          </p:cNvPicPr>
          <p:nvPr/>
        </p:nvPicPr>
        <p:blipFill>
          <a:blip r:embed="rId15">
            <a:lum contrast="24000"/>
          </a:blip>
          <a:stretch>
            <a:fillRect/>
          </a:stretch>
        </p:blipFill>
        <p:spPr>
          <a:xfrm>
            <a:off x="100330" y="3148330"/>
            <a:ext cx="1734185" cy="676275"/>
          </a:xfrm>
          <a:prstGeom prst="rect">
            <a:avLst/>
          </a:prstGeom>
        </p:spPr>
      </p:pic>
      <p:pic>
        <p:nvPicPr>
          <p:cNvPr id="113" name="图片 112"/>
          <p:cNvPicPr>
            <a:picLocks noChangeAspect="1"/>
          </p:cNvPicPr>
          <p:nvPr/>
        </p:nvPicPr>
        <p:blipFill>
          <a:blip r:embed="rId16">
            <a:lum contrast="18000"/>
          </a:blip>
          <a:stretch>
            <a:fillRect/>
          </a:stretch>
        </p:blipFill>
        <p:spPr>
          <a:xfrm>
            <a:off x="100330" y="1983105"/>
            <a:ext cx="1360805" cy="1029335"/>
          </a:xfrm>
          <a:prstGeom prst="rect">
            <a:avLst/>
          </a:prstGeom>
        </p:spPr>
      </p:pic>
      <p:pic>
        <p:nvPicPr>
          <p:cNvPr id="114" name="图片 113"/>
          <p:cNvPicPr>
            <a:picLocks noChangeAspect="1"/>
          </p:cNvPicPr>
          <p:nvPr/>
        </p:nvPicPr>
        <p:blipFill>
          <a:blip r:embed="rId17">
            <a:lum contrast="18000"/>
          </a:blip>
          <a:stretch>
            <a:fillRect/>
          </a:stretch>
        </p:blipFill>
        <p:spPr>
          <a:xfrm>
            <a:off x="100330" y="866775"/>
            <a:ext cx="1186180" cy="1019175"/>
          </a:xfrm>
          <a:prstGeom prst="rect">
            <a:avLst/>
          </a:prstGeom>
        </p:spPr>
      </p:pic>
      <p:pic>
        <p:nvPicPr>
          <p:cNvPr id="118" name="图片 117"/>
          <p:cNvPicPr>
            <a:picLocks noChangeAspect="1"/>
          </p:cNvPicPr>
          <p:nvPr/>
        </p:nvPicPr>
        <p:blipFill>
          <a:blip r:embed="rId18">
            <a:lum contrast="18000"/>
          </a:blip>
          <a:stretch>
            <a:fillRect/>
          </a:stretch>
        </p:blipFill>
        <p:spPr>
          <a:xfrm>
            <a:off x="100330" y="-24130"/>
            <a:ext cx="1264285" cy="674370"/>
          </a:xfrm>
          <a:prstGeom prst="rect">
            <a:avLst/>
          </a:prstGeom>
        </p:spPr>
      </p:pic>
      <p:sp>
        <p:nvSpPr>
          <p:cNvPr id="119" name="文本框 118"/>
          <p:cNvSpPr txBox="1"/>
          <p:nvPr/>
        </p:nvSpPr>
        <p:spPr>
          <a:xfrm>
            <a:off x="335915" y="5331460"/>
            <a:ext cx="3224530" cy="645160"/>
          </a:xfrm>
          <a:prstGeom prst="rect">
            <a:avLst/>
          </a:prstGeom>
          <a:noFill/>
        </p:spPr>
        <p:txBody>
          <a:bodyPr wrap="square" rtlCol="0">
            <a:spAutoFit/>
          </a:bodyPr>
          <a:p>
            <a:pPr algn="ctr"/>
            <a:r>
              <a:rPr kumimoji="1" lang="en-US" altLang="zh-CN" b="1" dirty="0" smtClean="0">
                <a:solidFill>
                  <a:srgbClr val="0070C0"/>
                </a:solidFill>
                <a:latin typeface="Times New Roman" panose="02020503050405090304" pitchFamily="18" charset="0"/>
                <a:cs typeface="Times New Roman" panose="02020503050405090304" pitchFamily="18" charset="0"/>
              </a:rPr>
              <a:t>glyceraldehyde 3-phsophate </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a:p>
            <a:pPr algn="ctr"/>
            <a:r>
              <a:rPr kumimoji="1" lang="en-US" altLang="zh-CN" b="1" dirty="0" smtClean="0">
                <a:solidFill>
                  <a:srgbClr val="0070C0"/>
                </a:solidFill>
                <a:latin typeface="Times New Roman" panose="02020503050405090304" pitchFamily="18" charset="0"/>
                <a:cs typeface="Times New Roman" panose="02020503050405090304" pitchFamily="18" charset="0"/>
              </a:rPr>
              <a:t>dehydrogenase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20" name="文本框 119"/>
          <p:cNvSpPr txBox="1"/>
          <p:nvPr/>
        </p:nvSpPr>
        <p:spPr>
          <a:xfrm>
            <a:off x="1439545" y="3823970"/>
            <a:ext cx="1897380" cy="645160"/>
          </a:xfrm>
          <a:prstGeom prst="rect">
            <a:avLst/>
          </a:prstGeom>
          <a:noFill/>
        </p:spPr>
        <p:txBody>
          <a:bodyPr wrap="none" rtlCol="0">
            <a:spAutoFit/>
          </a:bodyPr>
          <a:p>
            <a:pPr algn="r"/>
            <a:r>
              <a:rPr kumimoji="1" lang="en-US" altLang="zh-CN" b="1" dirty="0" smtClean="0">
                <a:solidFill>
                  <a:srgbClr val="0070C0"/>
                </a:solidFill>
                <a:latin typeface="Times New Roman" panose="02020503050405090304" pitchFamily="18" charset="0"/>
                <a:cs typeface="Times New Roman" panose="02020503050405090304" pitchFamily="18" charset="0"/>
              </a:rPr>
              <a:t>phosphoglycerate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a:p>
            <a:pPr algn="r"/>
            <a:r>
              <a:rPr kumimoji="1" lang="en-US" altLang="zh-CN" b="1" dirty="0" smtClean="0">
                <a:solidFill>
                  <a:srgbClr val="0070C0"/>
                </a:solidFill>
                <a:latin typeface="Times New Roman" panose="02020503050405090304" pitchFamily="18" charset="0"/>
                <a:cs typeface="Times New Roman" panose="02020503050405090304" pitchFamily="18" charset="0"/>
              </a:rPr>
              <a:t>kinase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21" name="文本框 120"/>
          <p:cNvSpPr txBox="1"/>
          <p:nvPr/>
        </p:nvSpPr>
        <p:spPr>
          <a:xfrm>
            <a:off x="1442720" y="2722880"/>
            <a:ext cx="1897380" cy="645160"/>
          </a:xfrm>
          <a:prstGeom prst="rect">
            <a:avLst/>
          </a:prstGeom>
          <a:noFill/>
        </p:spPr>
        <p:txBody>
          <a:bodyPr wrap="none" rtlCol="0">
            <a:spAutoFit/>
          </a:bodyPr>
          <a:p>
            <a:pPr algn="r"/>
            <a:r>
              <a:rPr kumimoji="1" lang="en-US" altLang="zh-CN" b="1" dirty="0" smtClean="0">
                <a:solidFill>
                  <a:srgbClr val="0070C0"/>
                </a:solidFill>
                <a:latin typeface="Times New Roman" panose="02020503050405090304" pitchFamily="18" charset="0"/>
                <a:cs typeface="Times New Roman" panose="02020503050405090304" pitchFamily="18" charset="0"/>
              </a:rPr>
              <a:t>phosphoglycerate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a:p>
            <a:pPr algn="r"/>
            <a:r>
              <a:rPr kumimoji="1" lang="en-US" altLang="zh-CN" b="1" dirty="0" smtClean="0">
                <a:solidFill>
                  <a:srgbClr val="0070C0"/>
                </a:solidFill>
                <a:latin typeface="Times New Roman" panose="02020503050405090304" pitchFamily="18" charset="0"/>
                <a:cs typeface="Times New Roman" panose="02020503050405090304" pitchFamily="18" charset="0"/>
              </a:rPr>
              <a:t>mutase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25" name="文本框 124"/>
          <p:cNvSpPr txBox="1"/>
          <p:nvPr/>
        </p:nvSpPr>
        <p:spPr>
          <a:xfrm>
            <a:off x="2442845" y="1764665"/>
            <a:ext cx="894080" cy="368300"/>
          </a:xfrm>
          <a:prstGeom prst="rect">
            <a:avLst/>
          </a:prstGeom>
          <a:noFill/>
        </p:spPr>
        <p:txBody>
          <a:bodyPr wrap="non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enolase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26" name="文本框 125">
            <a:hlinkClick r:id="rId19" tooltip="" action="ppaction://hlinksldjump"/>
          </p:cNvPr>
          <p:cNvSpPr txBox="1"/>
          <p:nvPr/>
        </p:nvSpPr>
        <p:spPr>
          <a:xfrm>
            <a:off x="1598295" y="685165"/>
            <a:ext cx="1738630" cy="368300"/>
          </a:xfrm>
          <a:prstGeom prst="rect">
            <a:avLst/>
          </a:prstGeom>
          <a:noFill/>
        </p:spPr>
        <p:txBody>
          <a:bodyPr wrap="none" rtlCol="0">
            <a:spAutoFit/>
          </a:bodyPr>
          <a:p>
            <a:pPr algn="l"/>
            <a:r>
              <a:rPr kumimoji="1" lang="en-US" altLang="zh-CN" b="1" dirty="0" smtClean="0">
                <a:solidFill>
                  <a:srgbClr val="0070C0"/>
                </a:solidFill>
                <a:latin typeface="Times New Roman" panose="02020503050405090304" pitchFamily="18" charset="0"/>
                <a:cs typeface="Times New Roman" panose="02020503050405090304" pitchFamily="18" charset="0"/>
              </a:rPr>
              <a:t>pyruvate kinase</a:t>
            </a:r>
            <a:endParaRPr kumimoji="1" lang="en-US" altLang="zh-CN" b="1" dirty="0" smtClean="0">
              <a:solidFill>
                <a:srgbClr val="0070C0"/>
              </a:solidFill>
              <a:latin typeface="Times New Roman" panose="02020503050405090304" pitchFamily="18" charset="0"/>
              <a:cs typeface="Times New Roman" panose="02020503050405090304" pitchFamily="18" charset="0"/>
            </a:endParaRPr>
          </a:p>
        </p:txBody>
      </p:sp>
      <p:sp>
        <p:nvSpPr>
          <p:cNvPr id="136" name="下箭头 135"/>
          <p:cNvSpPr/>
          <p:nvPr/>
        </p:nvSpPr>
        <p:spPr>
          <a:xfrm rot="10800000">
            <a:off x="4716780" y="733425"/>
            <a:ext cx="697230" cy="3529330"/>
          </a:xfrm>
          <a:prstGeom prst="downArrow">
            <a:avLst>
              <a:gd name="adj1" fmla="val 7289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7" name="组合 146"/>
          <p:cNvGrpSpPr/>
          <p:nvPr/>
        </p:nvGrpSpPr>
        <p:grpSpPr>
          <a:xfrm>
            <a:off x="5935345" y="768350"/>
            <a:ext cx="672964" cy="3529330"/>
            <a:chOff x="9447" y="1210"/>
            <a:chExt cx="1221" cy="5558"/>
          </a:xfrm>
        </p:grpSpPr>
        <p:sp>
          <p:nvSpPr>
            <p:cNvPr id="133" name="下箭头 132"/>
            <p:cNvSpPr/>
            <p:nvPr/>
          </p:nvSpPr>
          <p:spPr>
            <a:xfrm>
              <a:off x="9447" y="1210"/>
              <a:ext cx="1221" cy="5558"/>
            </a:xfrm>
            <a:prstGeom prst="downArrow">
              <a:avLst>
                <a:gd name="adj1" fmla="val 7289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5" name="文本框 144">
              <a:hlinkClick r:id="rId20" tooltip="" action="ppaction://hlinksldjump"/>
            </p:cNvPr>
            <p:cNvSpPr txBox="1"/>
            <p:nvPr/>
          </p:nvSpPr>
          <p:spPr>
            <a:xfrm>
              <a:off x="9581" y="1365"/>
              <a:ext cx="1068" cy="4657"/>
            </a:xfrm>
            <a:prstGeom prst="rect">
              <a:avLst/>
            </a:prstGeom>
            <a:noFill/>
          </p:spPr>
          <p:txBody>
            <a:bodyPr vert="eaVert" wrap="square" rtlCol="0">
              <a:spAutoFit/>
            </a:bodyPr>
            <a:p>
              <a:pPr algn="dist">
                <a:lnSpc>
                  <a:spcPct val="110000"/>
                </a:lnSpc>
              </a:pPr>
              <a:r>
                <a:rPr kumimoji="1" lang="en-US" altLang="zh-CN" sz="2400" b="1" dirty="0" smtClean="0">
                  <a:solidFill>
                    <a:schemeClr val="bg1"/>
                  </a:solidFill>
                  <a:latin typeface="Times New Roman" panose="02020503050405090304" pitchFamily="18" charset="0"/>
                  <a:cs typeface="Times New Roman" panose="02020503050405090304" pitchFamily="18" charset="0"/>
                </a:rPr>
                <a:t>preparatory  phase</a:t>
              </a:r>
              <a:endParaRPr kumimoji="1" lang="en-US" altLang="zh-CN" sz="2400" b="1" dirty="0" smtClean="0">
                <a:solidFill>
                  <a:schemeClr val="bg1"/>
                </a:solidFill>
                <a:latin typeface="Times New Roman" panose="02020503050405090304" pitchFamily="18" charset="0"/>
                <a:cs typeface="Times New Roman" panose="02020503050405090304" pitchFamily="18" charset="0"/>
              </a:endParaRPr>
            </a:p>
          </p:txBody>
        </p:sp>
      </p:grpSp>
      <p:sp>
        <p:nvSpPr>
          <p:cNvPr id="146" name="文本框 145"/>
          <p:cNvSpPr txBox="1"/>
          <p:nvPr/>
        </p:nvSpPr>
        <p:spPr>
          <a:xfrm>
            <a:off x="4771390" y="1479550"/>
            <a:ext cx="588645" cy="2106930"/>
          </a:xfrm>
          <a:prstGeom prst="rect">
            <a:avLst/>
          </a:prstGeom>
          <a:noFill/>
        </p:spPr>
        <p:txBody>
          <a:bodyPr vert="eaVert" wrap="square" rtlCol="0">
            <a:spAutoFit/>
          </a:bodyPr>
          <a:p>
            <a:pPr algn="dist">
              <a:lnSpc>
                <a:spcPct val="110000"/>
              </a:lnSpc>
            </a:pPr>
            <a:r>
              <a:rPr kumimoji="1" lang="en-US" altLang="zh-CN" sz="2400" b="1" dirty="0" smtClean="0">
                <a:solidFill>
                  <a:schemeClr val="bg1"/>
                </a:solidFill>
                <a:latin typeface="Times New Roman" panose="02020503050405090304" pitchFamily="18" charset="0"/>
                <a:cs typeface="Times New Roman" panose="02020503050405090304" pitchFamily="18" charset="0"/>
              </a:rPr>
              <a:t>payoff  phase</a:t>
            </a:r>
            <a:endParaRPr kumimoji="1" lang="en-US" altLang="zh-CN" sz="2400" b="1" dirty="0" smtClean="0">
              <a:solidFill>
                <a:schemeClr val="bg1"/>
              </a:solidFill>
              <a:latin typeface="Times New Roman" panose="02020503050405090304" pitchFamily="18" charset="0"/>
              <a:cs typeface="Times New Roman" panose="02020503050405090304" pitchFamily="18" charset="0"/>
            </a:endParaRPr>
          </a:p>
        </p:txBody>
      </p:sp>
      <p:sp>
        <p:nvSpPr>
          <p:cNvPr id="148" name="矩形 147">
            <a:hlinkClick r:id="rId21" tooltip="" action="ppaction://hlinksldjump"/>
          </p:cNvPr>
          <p:cNvSpPr/>
          <p:nvPr/>
        </p:nvSpPr>
        <p:spPr>
          <a:xfrm>
            <a:off x="1012190" y="6240780"/>
            <a:ext cx="3068320" cy="460375"/>
          </a:xfrm>
          <a:prstGeom prst="rect">
            <a:avLst/>
          </a:prstGeom>
          <a:noFill/>
          <a:ln>
            <a:noFill/>
          </a:ln>
        </p:spPr>
        <p:txBody>
          <a:bodyPr wrap="none" rtlCol="0" anchor="t">
            <a:spAutoFit/>
          </a:bodyPr>
          <a:p>
            <a:pPr algn="ctr"/>
            <a:r>
              <a:rPr lang="en-US" altLang="zh-CN" sz="2400" b="1">
                <a:ln/>
                <a:solidFill>
                  <a:schemeClr val="accent1"/>
                </a:solidFill>
                <a:effectLst>
                  <a:outerShdw blurRad="38100" dist="25400" dir="5400000" algn="ctr" rotWithShape="0">
                    <a:srgbClr val="6E747A">
                      <a:alpha val="43000"/>
                    </a:srgbClr>
                  </a:outerShdw>
                </a:effectLst>
              </a:rPr>
              <a:t>some important figures</a:t>
            </a:r>
            <a:endParaRPr lang="en-US" altLang="zh-CN" sz="2400" b="1">
              <a:l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5179704-EFDC-584D-9064-A59D55EEFD70}" type="slidenum">
              <a:rPr kumimoji="1" lang="zh-CN" altLang="en-US" smtClean="0"/>
            </a:fld>
            <a:endParaRPr kumimoji="1" lang="zh-CN" altLang="en-US"/>
          </a:p>
        </p:txBody>
      </p:sp>
      <p:sp>
        <p:nvSpPr>
          <p:cNvPr id="3" name="文本框 2"/>
          <p:cNvSpPr txBox="1"/>
          <p:nvPr/>
        </p:nvSpPr>
        <p:spPr>
          <a:xfrm>
            <a:off x="3667492" y="-24384"/>
            <a:ext cx="4857115" cy="583565"/>
          </a:xfrm>
          <a:prstGeom prst="rect">
            <a:avLst/>
          </a:prstGeom>
          <a:noFill/>
        </p:spPr>
        <p:txBody>
          <a:bodyPr wrap="none" rtlCol="0">
            <a:spAutoFit/>
          </a:bodyPr>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Phosphorylation of glucose</a:t>
            </a:r>
            <a:endParaRPr kumimoji="1" lang="en-US" altLang="zh-CN" sz="3200" b="1" dirty="0">
              <a:solidFill>
                <a:srgbClr val="0070C0"/>
              </a:solidFill>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6065520" y="559435"/>
            <a:ext cx="5651500" cy="3060700"/>
          </a:xfrm>
          <a:prstGeom prst="rect">
            <a:avLst/>
          </a:prstGeom>
        </p:spPr>
      </p:pic>
      <p:sp>
        <p:nvSpPr>
          <p:cNvPr id="5" name="文本框 4"/>
          <p:cNvSpPr txBox="1"/>
          <p:nvPr/>
        </p:nvSpPr>
        <p:spPr>
          <a:xfrm>
            <a:off x="30480" y="848360"/>
            <a:ext cx="6442075" cy="5631180"/>
          </a:xfrm>
          <a:prstGeom prst="rect">
            <a:avLst/>
          </a:prstGeom>
          <a:noFill/>
        </p:spPr>
        <p:txBody>
          <a:bodyPr wrap="square" rtlCol="0">
            <a:spAutoFit/>
          </a:bodyPr>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Irreversible</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The reaction consumes an ATP</a:t>
            </a: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Requires Mg2+ for the kinase's activity (using MgATP2- but not ATP4- as substrate)</a:t>
            </a:r>
            <a:endParaRPr kumimoji="1" lang="en-US" altLang="zh-CN" sz="2400" b="1" dirty="0" smtClean="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sz="2400"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smtClean="0">
                <a:latin typeface="Times New Roman" panose="02020503050405090304" pitchFamily="18" charset="0"/>
                <a:cs typeface="Times New Roman" panose="02020503050405090304" pitchFamily="18" charset="0"/>
              </a:rPr>
              <a:t>Hexokinase has four isozymes, among which the fourth one in hepatocytes (glucokinase) has many unique characteristics, such as extremely high Km and resistence to G-6-P inhibition</a:t>
            </a:r>
            <a:endParaRPr kumimoji="1" lang="en-US" altLang="zh-CN"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smtClean="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smtClean="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2"/>
          <a:stretch>
            <a:fillRect/>
          </a:stretch>
        </p:blipFill>
        <p:spPr>
          <a:xfrm>
            <a:off x="7131050" y="3717290"/>
            <a:ext cx="4774565" cy="2988945"/>
          </a:xfrm>
          <a:prstGeom prst="rect">
            <a:avLst/>
          </a:prstGeom>
        </p:spPr>
      </p:pic>
      <p:sp>
        <p:nvSpPr>
          <p:cNvPr id="35" name="操作按钮: 后退或上一个 34">
            <a:hlinkClick r:id="rId3" action="ppaction://hlinksldjump" highlightClick="1"/>
          </p:cNvPr>
          <p:cNvSpPr/>
          <p:nvPr/>
        </p:nvSpPr>
        <p:spPr>
          <a:xfrm>
            <a:off x="30433" y="622878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p>
            <a:pPr algn="ctr"/>
            <a:endParaRPr kumimoji="1"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8"/>
  <p:tag name="KSO_WM_TEMPLATE_CATEGORY" val="diagram"/>
  <p:tag name="KSO_WM_TEMPLATE_INDEX" val="20188036"/>
  <p:tag name="KSO_WM_UNIT_LAYERLEVEL" val="1_1"/>
  <p:tag name="KSO_WM_TAG_VERSION" val="1.0"/>
  <p:tag name="KSO_WM_BEAUTIFY_FLAG" val="#wm#"/>
  <p:tag name="KSO_WM_UNIT_TYPE" val="n_i"/>
  <p:tag name="KSO_WM_UNIT_INDEX" val="1_8"/>
  <p:tag name="KSO_WM_UNIT_COLOR_SCHEME_SHAPE_ID" val="42"/>
  <p:tag name="KSO_WM_UNIT_COLOR_SCHEME_PARENT_PAGE" val="0_5"/>
  <p:tag name="KSO_WM_UNIT_DECOLORIZATION" val="1"/>
  <p:tag name="KSO_WM_UNIT_LINE_FORE_SCHEMECOLOR_INDEX" val="13"/>
  <p:tag name="KSO_WM_UNIT_LINE_FILL_TYPE"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188036_5*n_h_h_i*1_2_4_3"/>
  <p:tag name="KSO_WM_TEMPLATE_CATEGORY" val="diagram"/>
  <p:tag name="KSO_WM_TEMPLATE_INDEX" val="20188036"/>
  <p:tag name="KSO_WM_UNIT_LAYERLEVEL" val="1_1_1_1"/>
  <p:tag name="KSO_WM_TAG_VERSION" val="1.0"/>
  <p:tag name="KSO_WM_BEAUTIFY_FLAG" val="#wm#"/>
  <p:tag name="KSO_WM_UNIT_COLOR_SCHEME_SHAPE_ID" val="16"/>
  <p:tag name="KSO_WM_UNIT_COLOR_SCHEME_PARENT_PAGE" val="0_5"/>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1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1_1"/>
  <p:tag name="KSO_WM_UNIT_NOCLEAR" val="0"/>
  <p:tag name="KSO_WM_UNIT_COLOR_SCHEME_SHAPE_ID" val="7"/>
  <p:tag name="KSO_WM_UNIT_COLOR_SCHEME_PARENT_PAGE" val="0_5"/>
  <p:tag name="KSO_WM_UNIT_TEXT_FILL_FORE_SCHEMECOLOR_INDEX" val="5"/>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4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4_1"/>
  <p:tag name="KSO_WM_UNIT_NOCLEAR" val="0"/>
  <p:tag name="KSO_WM_UNIT_COLOR_SCHEME_SHAPE_ID" val="29"/>
  <p:tag name="KSO_WM_UNIT_COLOR_SCHEME_PARENT_PAGE" val="0_5"/>
  <p:tag name="KSO_WM_UNIT_TEXT_FILL_FORE_SCHEMECOLOR_INDEX" val="8"/>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1_1"/>
  <p:tag name="KSO_WM_TEMPLATE_CATEGORY" val="diagram"/>
  <p:tag name="KSO_WM_TEMPLATE_INDEX" val="20188036"/>
  <p:tag name="KSO_WM_UNIT_LAYERLEVEL" val="1_1_1_1"/>
  <p:tag name="KSO_WM_TAG_VERSION" val="1.0"/>
  <p:tag name="KSO_WM_BEAUTIFY_FLAG" val="#wm#"/>
  <p:tag name="KSO_WM_UNIT_TYPE" val="n_h_h_i"/>
  <p:tag name="KSO_WM_UNIT_INDEX" val="1_2_1_1"/>
  <p:tag name="KSO_WM_UNIT_COLOR_SCHEME_SHAPE_ID" val="33"/>
  <p:tag name="KSO_WM_UNIT_COLOR_SCHEME_PARENT_PAGE" val="0_5"/>
  <p:tag name="KSO_WM_UNIT_DECOLORIZATION" val="1"/>
  <p:tag name="KSO_WM_UNIT_LINE_FORE_SCHEMECOLOR_INDEX" val="13"/>
  <p:tag name="KSO_WM_UNIT_LINE_FILL_TYPE"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188036_5*n_h_h_i*1_2_5_1"/>
  <p:tag name="KSO_WM_TEMPLATE_CATEGORY" val="diagram"/>
  <p:tag name="KSO_WM_TEMPLATE_INDEX" val="20188036"/>
  <p:tag name="KSO_WM_UNIT_LAYERLEVEL" val="1_1_1_1"/>
  <p:tag name="KSO_WM_TAG_VERSION" val="1.0"/>
  <p:tag name="KSO_WM_BEAUTIFY_FLAG" val="#wm#"/>
  <p:tag name="KSO_WM_UNIT_COLOR_SCHEME_SHAPE_ID" val="30"/>
  <p:tag name="KSO_WM_UNIT_COLOR_SCHEME_PARENT_PAGE" val="0_5"/>
  <p:tag name="KSO_WM_UNIT_FILL_FORE_SCHEMECOLOR_INDEX" val="9"/>
  <p:tag name="KSO_WM_UNIT_FILL_TYPE" val="1"/>
  <p:tag name="KSO_WM_UNIT_LINE_FORE_SCHEMECOLOR_INDEX" val="14"/>
  <p:tag name="KSO_WM_UNIT_LINE_FILL_TYPE" val="2"/>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5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5_1"/>
  <p:tag name="KSO_WM_UNIT_NOCLEAR" val="0"/>
  <p:tag name="KSO_WM_UNIT_COLOR_SCHEME_SHAPE_ID" val="36"/>
  <p:tag name="KSO_WM_UNIT_COLOR_SCHEME_PARENT_PAGE" val="0_5"/>
  <p:tag name="KSO_WM_UNIT_TEXT_FILL_FORE_SCHEMECOLOR_INDEX" val="9"/>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88036_5*n_h_h_i*1_2_2_1"/>
  <p:tag name="KSO_WM_TEMPLATE_CATEGORY" val="diagram"/>
  <p:tag name="KSO_WM_TEMPLATE_INDEX" val="20188036"/>
  <p:tag name="KSO_WM_UNIT_LAYERLEVEL" val="1_1_1_1"/>
  <p:tag name="KSO_WM_TAG_VERSION" val="1.0"/>
  <p:tag name="KSO_WM_BEAUTIFY_FLAG" val="#wm#"/>
  <p:tag name="KSO_WM_UNIT_COLOR_SCHEME_SHAPE_ID" val="41"/>
  <p:tag name="KSO_WM_UNIT_COLOR_SCHEME_PARENT_PAGE" val="0_5"/>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188036_5*n_h_h_i*1_2_2_3"/>
  <p:tag name="KSO_WM_TEMPLATE_CATEGORY" val="diagram"/>
  <p:tag name="KSO_WM_TEMPLATE_INDEX" val="20188036"/>
  <p:tag name="KSO_WM_UNIT_LAYERLEVEL" val="1_1_1_1"/>
  <p:tag name="KSO_WM_TAG_VERSION" val="1.0"/>
  <p:tag name="KSO_WM_BEAUTIFY_FLAG" val="#wm#"/>
  <p:tag name="KSO_WM_UNIT_COLOR_SCHEME_SHAPE_ID" val="17"/>
  <p:tag name="KSO_WM_UNIT_COLOR_SCHEME_PARENT_PAGE" val="0_5"/>
  <p:tag name="KSO_WM_UNIT_FILL_FORE_SCHEMECOLOR_INDEX" val="14"/>
  <p:tag name="KSO_WM_UNIT_FILL_TYPE" val="1"/>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2_2"/>
  <p:tag name="KSO_WM_TEMPLATE_CATEGORY" val="diagram"/>
  <p:tag name="KSO_WM_TEMPLATE_INDEX" val="20188036"/>
  <p:tag name="KSO_WM_UNIT_LAYERLEVEL" val="1_1_1_1"/>
  <p:tag name="KSO_WM_TAG_VERSION" val="1.0"/>
  <p:tag name="KSO_WM_BEAUTIFY_FLAG" val="#wm#"/>
  <p:tag name="KSO_WM_UNIT_TYPE" val="n_h_h_i"/>
  <p:tag name="KSO_WM_UNIT_INDEX" val="1_2_2_2"/>
  <p:tag name="KSO_WM_UNIT_COLOR_SCHEME_SHAPE_ID" val="43"/>
  <p:tag name="KSO_WM_UNIT_COLOR_SCHEME_PARENT_PAGE" val="0_5"/>
  <p:tag name="KSO_WM_UNIT_DECOLORIZATION" val="1"/>
  <p:tag name="KSO_WM_UNIT_LINE_FORE_SCHEMECOLOR_INDEX" val="13"/>
  <p:tag name="KSO_WM_UNIT_LINE_FILL_TYPE"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3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3_1"/>
  <p:tag name="KSO_WM_UNIT_NOCLEAR" val="0"/>
  <p:tag name="KSO_WM_UNIT_COLOR_SCHEME_SHAPE_ID" val="45"/>
  <p:tag name="KSO_WM_UNIT_COLOR_SCHEME_PARENT_PAGE" val="0_5"/>
  <p:tag name="KSO_WM_UNIT_TEXT_FILL_FORE_SCHEMECOLOR_INDEX" val="7"/>
  <p:tag name="KSO_WM_UNIT_TEXT_FILL_TYPE" val="1"/>
</p:tagLst>
</file>

<file path=ppt/tags/tag2.xml><?xml version="1.0" encoding="utf-8"?>
<p:tagLst xmlns:p="http://schemas.openxmlformats.org/presentationml/2006/main">
  <p:tag name="KSO_WM_UNIT_ISCONTENTSTITLE" val="0"/>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88036_5*n_h_i*1_1_1"/>
  <p:tag name="KSO_WM_TEMPLATE_CATEGORY" val="diagram"/>
  <p:tag name="KSO_WM_TEMPLATE_INDEX" val="20188036"/>
  <p:tag name="KSO_WM_UNIT_LAYERLEVEL" val="1_1_1"/>
  <p:tag name="KSO_WM_TAG_VERSION" val="1.0"/>
  <p:tag name="KSO_WM_BEAUTIFY_FLAG" val="#wm#"/>
  <p:tag name="KSO_WM_UNIT_COLOR_SCHEME_SHAPE_ID" val="5"/>
  <p:tag name="KSO_WM_UNIT_COLOR_SCHEME_PARENT_PAGE" val="0_5"/>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5_2"/>
  <p:tag name="KSO_WM_TEMPLATE_CATEGORY" val="diagram"/>
  <p:tag name="KSO_WM_TEMPLATE_INDEX" val="20188036"/>
  <p:tag name="KSO_WM_UNIT_LAYERLEVEL" val="1_1_1_1"/>
  <p:tag name="KSO_WM_TAG_VERSION" val="1.0"/>
  <p:tag name="KSO_WM_BEAUTIFY_FLAG" val="#wm#"/>
  <p:tag name="KSO_WM_UNIT_TYPE" val="n_h_h_i"/>
  <p:tag name="KSO_WM_UNIT_INDEX" val="1_2_5_2"/>
  <p:tag name="KSO_WM_UNIT_COLOR_SCHEME_SHAPE_ID" val="52"/>
  <p:tag name="KSO_WM_UNIT_COLOR_SCHEME_PARENT_PAGE" val="0_5"/>
  <p:tag name="KSO_WM_UNIT_FILL_FORE_SCHEMECOLOR_INDEX" val="14"/>
  <p:tag name="KSO_WM_UNIT_FILL_TYPE" val="1"/>
  <p:tag name="KSO_WM_UNIT_TEXT_FILL_FORE_SCHEMECOLOR_INDEX" val="13"/>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4_1"/>
  <p:tag name="KSO_WM_TEMPLATE_CATEGORY" val="diagram"/>
  <p:tag name="KSO_WM_TEMPLATE_INDEX" val="20188036"/>
  <p:tag name="KSO_WM_UNIT_LAYERLEVEL" val="1_1_1_1"/>
  <p:tag name="KSO_WM_TAG_VERSION" val="1.0"/>
  <p:tag name="KSO_WM_BEAUTIFY_FLAG" val="#wm#"/>
  <p:tag name="KSO_WM_UNIT_TYPE" val="n_h_h_i"/>
  <p:tag name="KSO_WM_UNIT_INDEX" val="1_2_4_1"/>
  <p:tag name="KSO_WM_UNIT_COLOR_SCHEME_SHAPE_ID" val="47"/>
  <p:tag name="KSO_WM_UNIT_COLOR_SCHEME_PARENT_PAGE" val="0_5"/>
  <p:tag name="KSO_WM_UNIT_DECOLORIZATION" val="1"/>
  <p:tag name="KSO_WM_UNIT_LINE_FORE_SCHEMECOLOR_INDEX" val="13"/>
  <p:tag name="KSO_WM_UNIT_LINE_FILL_TYPE"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188036_5*n_h_h_i*1_2_3_3"/>
  <p:tag name="KSO_WM_TEMPLATE_CATEGORY" val="diagram"/>
  <p:tag name="KSO_WM_TEMPLATE_INDEX" val="20188036"/>
  <p:tag name="KSO_WM_UNIT_LAYERLEVEL" val="1_1_1_1"/>
  <p:tag name="KSO_WM_TAG_VERSION" val="1.0"/>
  <p:tag name="KSO_WM_BEAUTIFY_FLAG" val="#wm#"/>
  <p:tag name="KSO_WM_UNIT_COLOR_SCHEME_SHAPE_ID" val="48"/>
  <p:tag name="KSO_WM_UNIT_COLOR_SCHEME_PARENT_PAGE" val="0_5"/>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188036_5*n_h_h_i*1_2_3_2"/>
  <p:tag name="KSO_WM_TEMPLATE_CATEGORY" val="diagram"/>
  <p:tag name="KSO_WM_TEMPLATE_INDEX" val="20188036"/>
  <p:tag name="KSO_WM_UNIT_LAYERLEVEL" val="1_1_1_1"/>
  <p:tag name="KSO_WM_TAG_VERSION" val="1.0"/>
  <p:tag name="KSO_WM_BEAUTIFY_FLAG" val="#wm#"/>
  <p:tag name="KSO_WM_UNIT_COLOR_SCHEME_SHAPE_ID" val="31"/>
  <p:tag name="KSO_WM_UNIT_COLOR_SCHEME_PARENT_PAGE" val="0_5"/>
  <p:tag name="KSO_WM_UNIT_FILL_FORE_SCHEMECOLOR_INDEX" val="14"/>
  <p:tag name="KSO_WM_UNIT_FILL_TYPE" val="1"/>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3_1"/>
  <p:tag name="KSO_WM_TEMPLATE_CATEGORY" val="diagram"/>
  <p:tag name="KSO_WM_TEMPLATE_INDEX" val="20188036"/>
  <p:tag name="KSO_WM_UNIT_LAYERLEVEL" val="1_1_1_1"/>
  <p:tag name="KSO_WM_TAG_VERSION" val="1.0"/>
  <p:tag name="KSO_WM_BEAUTIFY_FLAG" val="#wm#"/>
  <p:tag name="KSO_WM_UNIT_TYPE" val="n_h_h_i"/>
  <p:tag name="KSO_WM_UNIT_INDEX" val="1_2_3_1"/>
  <p:tag name="KSO_WM_UNIT_COLOR_SCHEME_SHAPE_ID" val="50"/>
  <p:tag name="KSO_WM_UNIT_COLOR_SCHEME_PARENT_PAGE" val="0_5"/>
  <p:tag name="KSO_WM_UNIT_DECOLORIZATION" val="1"/>
  <p:tag name="KSO_WM_UNIT_LINE_FORE_SCHEMECOLOR_INDEX" val="13"/>
  <p:tag name="KSO_WM_UNIT_LINE_FILL_TYPE"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4_2"/>
  <p:tag name="KSO_WM_TEMPLATE_CATEGORY" val="diagram"/>
  <p:tag name="KSO_WM_TEMPLATE_INDEX" val="20188036"/>
  <p:tag name="KSO_WM_UNIT_LAYERLEVEL" val="1_1_1_1"/>
  <p:tag name="KSO_WM_TAG_VERSION" val="1.0"/>
  <p:tag name="KSO_WM_BEAUTIFY_FLAG" val="#wm#"/>
  <p:tag name="KSO_WM_UNIT_TYPE" val="n_h_h_i"/>
  <p:tag name="KSO_WM_UNIT_INDEX" val="1_2_4_2"/>
  <p:tag name="KSO_WM_UNIT_COLOR_SCHEME_SHAPE_ID" val="53"/>
  <p:tag name="KSO_WM_UNIT_COLOR_SCHEME_PARENT_PAGE" val="0_5"/>
  <p:tag name="KSO_WM_UNIT_FILL_FORE_SCHEMECOLOR_INDEX" val="14"/>
  <p:tag name="KSO_WM_UNI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2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2_1"/>
  <p:tag name="KSO_WM_UNIT_NOCLEAR" val="0"/>
  <p:tag name="KSO_WM_UNIT_COLOR_SCHEME_SHAPE_ID" val="55"/>
  <p:tag name="KSO_WM_UNIT_COLOR_SCHEME_PARENT_PAGE" val="0_5"/>
  <p:tag name="KSO_WM_UNIT_TEXT_FILL_FORE_SCHEMECOLOR_INDEX" val="6"/>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5_3"/>
  <p:tag name="KSO_WM_TEMPLATE_CATEGORY" val="diagram"/>
  <p:tag name="KSO_WM_TEMPLATE_INDEX" val="20188036"/>
  <p:tag name="KSO_WM_UNIT_LAYERLEVEL" val="1_1_1_1"/>
  <p:tag name="KSO_WM_TAG_VERSION" val="1.0"/>
  <p:tag name="KSO_WM_BEAUTIFY_FLAG" val="#wm#"/>
  <p:tag name="KSO_WM_UNIT_TYPE" val="n_h_h_i"/>
  <p:tag name="KSO_WM_UNIT_INDEX" val="1_2_5_3"/>
  <p:tag name="KSO_WM_UNIT_COLOR_SCHEME_SHAPE_ID" val="46"/>
  <p:tag name="KSO_WM_UNIT_COLOR_SCHEME_PARENT_PAGE" val="0_5"/>
  <p:tag name="KSO_WM_UNIT_DECOLORIZATION" val="1"/>
  <p:tag name="KSO_WM_UNIT_LINE_FORE_SCHEMECOLOR_INDEX" val="13"/>
  <p:tag name="KSO_WM_UNIT_LINE_FILL_TYPE"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ID" val="diagram20188036_5*n_i*1_1"/>
  <p:tag name="KSO_WM_TEMPLATE_CATEGORY" val="diagram"/>
  <p:tag name="KSO_WM_TEMPLATE_INDEX" val="20188036"/>
  <p:tag name="KSO_WM_UNIT_LAYERLEVEL" val="1_1"/>
  <p:tag name="KSO_WM_TAG_VERSION" val="1.0"/>
  <p:tag name="KSO_WM_BEAUTIFY_FLAG" val="#wm#"/>
  <p:tag name="KSO_WM_UNIT_COLOR_SCHEME_SHAPE_ID" val="12"/>
  <p:tag name="KSO_WM_UNIT_COLOR_SCHEME_PARENT_PAGE" val="0_5"/>
  <p:tag name="KSO_WM_UNIT_DECOLORIZATION" val="1"/>
  <p:tag name="KSO_WM_UNIT_LINE_FORE_SCHEMECOLOR_INDEX" val="14"/>
  <p:tag name="KSO_WM_UNIT_LINE_FILL_TYPE" val="2"/>
</p:tagLst>
</file>

<file path=ppt/tags/tag29.xml><?xml version="1.0" encoding="utf-8"?>
<p:tagLst xmlns:p="http://schemas.openxmlformats.org/presentationml/2006/main">
  <p:tag name="KSO_WM_UNIT_TABLE_BEAUTIFY" val="smartTable{96bed6aa-1050-480c-9eef-d808637d699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2"/>
  <p:tag name="KSO_WM_TEMPLATE_CATEGORY" val="diagram"/>
  <p:tag name="KSO_WM_TEMPLATE_INDEX" val="20188036"/>
  <p:tag name="KSO_WM_UNIT_LAYERLEVEL" val="1_1"/>
  <p:tag name="KSO_WM_TAG_VERSION" val="1.0"/>
  <p:tag name="KSO_WM_BEAUTIFY_FLAG" val="#wm#"/>
  <p:tag name="KSO_WM_UNIT_TYPE" val="n_i"/>
  <p:tag name="KSO_WM_UNIT_INDEX" val="1_2"/>
  <p:tag name="KSO_WM_UNIT_COLOR_SCHEME_SHAPE_ID" val="65"/>
  <p:tag name="KSO_WM_UNIT_COLOR_SCHEME_PARENT_PAGE" val="0_5"/>
  <p:tag name="KSO_WM_UNIT_DECOLORIZATION" val="1"/>
  <p:tag name="KSO_WM_UNIT_LINE_FORE_SCHEMECOLOR_INDEX" val="13"/>
  <p:tag name="KSO_WM_UNIT_LINE_FILL_TYPE"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4"/>
  <p:tag name="KSO_WM_TEMPLATE_CATEGORY" val="diagram"/>
  <p:tag name="KSO_WM_TEMPLATE_INDEX" val="20188036"/>
  <p:tag name="KSO_WM_UNIT_LAYERLEVEL" val="1_1"/>
  <p:tag name="KSO_WM_TAG_VERSION" val="1.0"/>
  <p:tag name="KSO_WM_BEAUTIFY_FLAG" val="#wm#"/>
  <p:tag name="KSO_WM_UNIT_TYPE" val="n_i"/>
  <p:tag name="KSO_WM_UNIT_INDEX" val="1_4"/>
  <p:tag name="KSO_WM_UNIT_COLOR_SCHEME_SHAPE_ID" val="64"/>
  <p:tag name="KSO_WM_UNIT_COLOR_SCHEME_PARENT_PAGE" val="0_5"/>
  <p:tag name="KSO_WM_UNIT_DECOLORIZATION" val="1"/>
  <p:tag name="KSO_WM_UNIT_LINE_FORE_SCHEMECOLOR_INDEX" val="13"/>
  <p:tag name="KSO_WM_UNIT_LINE_FILL_TYPE"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5"/>
  <p:tag name="KSO_WM_TEMPLATE_CATEGORY" val="diagram"/>
  <p:tag name="KSO_WM_TEMPLATE_INDEX" val="20188036"/>
  <p:tag name="KSO_WM_UNIT_LAYERLEVEL" val="1_1"/>
  <p:tag name="KSO_WM_TAG_VERSION" val="1.0"/>
  <p:tag name="KSO_WM_BEAUTIFY_FLAG" val="#wm#"/>
  <p:tag name="KSO_WM_UNIT_TYPE" val="n_i"/>
  <p:tag name="KSO_WM_UNIT_INDEX" val="1_5"/>
  <p:tag name="KSO_WM_UNIT_COLOR_SCHEME_SHAPE_ID" val="63"/>
  <p:tag name="KSO_WM_UNIT_COLOR_SCHEME_PARENT_PAGE" val="0_5"/>
  <p:tag name="KSO_WM_UNIT_DECOLORIZATION" val="1"/>
  <p:tag name="KSO_WM_UNIT_LINE_FORE_SCHEMECOLOR_INDEX" val="13"/>
  <p:tag name="KSO_WM_UNIT_LINE_FILL_TYPE"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6"/>
  <p:tag name="KSO_WM_TEMPLATE_CATEGORY" val="diagram"/>
  <p:tag name="KSO_WM_TEMPLATE_INDEX" val="20188036"/>
  <p:tag name="KSO_WM_UNIT_LAYERLEVEL" val="1_1"/>
  <p:tag name="KSO_WM_TAG_VERSION" val="1.0"/>
  <p:tag name="KSO_WM_BEAUTIFY_FLAG" val="#wm#"/>
  <p:tag name="KSO_WM_UNIT_TYPE" val="n_i"/>
  <p:tag name="KSO_WM_UNIT_INDEX" val="1_6"/>
  <p:tag name="KSO_WM_UNIT_COLOR_SCHEME_SHAPE_ID" val="62"/>
  <p:tag name="KSO_WM_UNIT_COLOR_SCHEME_PARENT_PAGE" val="0_5"/>
  <p:tag name="KSO_WM_UNIT_DECOLORIZATION" val="1"/>
  <p:tag name="KSO_WM_UNIT_LINE_FORE_SCHEMECOLOR_INDEX" val="13"/>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7"/>
  <p:tag name="KSO_WM_TEMPLATE_CATEGORY" val="diagram"/>
  <p:tag name="KSO_WM_TEMPLATE_INDEX" val="20188036"/>
  <p:tag name="KSO_WM_UNIT_LAYERLEVEL" val="1_1"/>
  <p:tag name="KSO_WM_TAG_VERSION" val="1.0"/>
  <p:tag name="KSO_WM_BEAUTIFY_FLAG" val="#wm#"/>
  <p:tag name="KSO_WM_UNIT_TYPE" val="n_i"/>
  <p:tag name="KSO_WM_UNIT_INDEX" val="1_7"/>
  <p:tag name="KSO_WM_UNIT_COLOR_SCHEME_SHAPE_ID" val="61"/>
  <p:tag name="KSO_WM_UNIT_COLOR_SCHEME_PARENT_PAGE" val="0_5"/>
  <p:tag name="KSO_WM_UNIT_DECOLORIZATION" val="1"/>
  <p:tag name="KSO_WM_UNIT_LINE_FORE_SCHEMECOLOR_INDEX" val="13"/>
  <p:tag name="KSO_WM_UNIT_LINE_FILL_TYPE"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188036_5*n_h_h_i*1_2_1_2"/>
  <p:tag name="KSO_WM_TEMPLATE_CATEGORY" val="diagram"/>
  <p:tag name="KSO_WM_TEMPLATE_INDEX" val="20188036"/>
  <p:tag name="KSO_WM_UNIT_LAYERLEVEL" val="1_1_1_1"/>
  <p:tag name="KSO_WM_TAG_VERSION" val="1.0"/>
  <p:tag name="KSO_WM_BEAUTIFY_FLAG" val="#wm#"/>
  <p:tag name="KSO_WM_UNIT_COLOR_SCHEME_SHAPE_ID" val="18"/>
  <p:tag name="KSO_WM_UNIT_COLOR_SCHEME_PARENT_PAGE" val="0_5"/>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188036_5*n_h_h_i*1_2_1_3"/>
  <p:tag name="KSO_WM_TEMPLATE_CATEGORY" val="diagram"/>
  <p:tag name="KSO_WM_TEMPLATE_INDEX" val="20188036"/>
  <p:tag name="KSO_WM_UNIT_LAYERLEVEL" val="1_1_1_1"/>
  <p:tag name="KSO_WM_TAG_VERSION" val="1.0"/>
  <p:tag name="KSO_WM_BEAUTIFY_FLAG" val="#wm#"/>
  <p:tag name="KSO_WM_UNIT_COLOR_SCHEME_SHAPE_ID" val="19"/>
  <p:tag name="KSO_WM_UNIT_COLOR_SCHEME_PARENT_PAGE" val="0_5"/>
  <p:tag name="KSO_WM_UNIT_FILL_FORE_SCHEMECOLOR_INDEX" val="14"/>
  <p:tag name="KSO_WM_UNIT_FILL_TYPE" val="1"/>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kumimoji="1" b="1" dirty="0" smtClean="0">
            <a:latin typeface="Times New Roman" panose="02020503050405090304" pitchFamily="18" charset="0"/>
            <a:cs typeface="Times New Roman" panose="0202050305040509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kumimoji="1" b="1" dirty="0" smtClean="0">
            <a:latin typeface="Times New Roman" panose="02020503050405090304" pitchFamily="18" charset="0"/>
            <a:cs typeface="Times New Roman" panose="0202050305040509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14947</Words>
  <Application>WPS 演示</Application>
  <PresentationFormat>宽屏</PresentationFormat>
  <Paragraphs>750</Paragraphs>
  <Slides>33</Slides>
  <Notes>1</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33</vt:i4>
      </vt:variant>
    </vt:vector>
  </HeadingPairs>
  <TitlesOfParts>
    <vt:vector size="63" baseType="lpstr">
      <vt:lpstr>Arial</vt:lpstr>
      <vt:lpstr>方正书宋_GBK</vt:lpstr>
      <vt:lpstr>Wingdings</vt:lpstr>
      <vt:lpstr>Times New Roman</vt:lpstr>
      <vt:lpstr>Symbol</vt:lpstr>
      <vt:lpstr>Kingsoft Sign</vt:lpstr>
      <vt:lpstr>等线</vt:lpstr>
      <vt:lpstr>汉仪中等线KW</vt:lpstr>
      <vt:lpstr>微软雅黑</vt:lpstr>
      <vt:lpstr>汉仪旗黑</vt:lpstr>
      <vt:lpstr>宋体</vt:lpstr>
      <vt:lpstr>Arial Unicode MS</vt:lpstr>
      <vt:lpstr>汉仪书宋二KW</vt:lpstr>
      <vt:lpstr>等线 Light</vt:lpstr>
      <vt:lpstr>汉仪锐智简</vt:lpstr>
      <vt:lpstr>Impact</vt:lpstr>
      <vt:lpstr>华康手札体W5</vt:lpstr>
      <vt:lpstr>华文仿宋</vt:lpstr>
      <vt:lpstr>Yuanti TC Regular</vt:lpstr>
      <vt:lpstr>STHeiti Light</vt:lpstr>
      <vt:lpstr>Arial Regular</vt:lpstr>
      <vt:lpstr>Andale Mono</vt:lpstr>
      <vt:lpstr>STHeiti Bold</vt:lpstr>
      <vt:lpstr>Apple Braille Outline 6 Dot</vt:lpstr>
      <vt:lpstr>Apple Symbols</vt:lpstr>
      <vt:lpstr>Apple Color Emoji</vt:lpstr>
      <vt:lpstr>苹方-简</vt:lpstr>
      <vt:lpstr>Times New Roman Regular</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Price Alex</dc:creator>
  <cp:lastModifiedBy>daiyue</cp:lastModifiedBy>
  <cp:revision>60</cp:revision>
  <dcterms:created xsi:type="dcterms:W3CDTF">2020-10-29T15:21:07Z</dcterms:created>
  <dcterms:modified xsi:type="dcterms:W3CDTF">2020-10-29T15:21:07Z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